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</p:sldMasterIdLst>
  <p:notesMasterIdLst>
    <p:notesMasterId r:id="rId86"/>
  </p:notesMasterIdLst>
  <p:sldIdLst>
    <p:sldId id="588" r:id="rId4"/>
    <p:sldId id="641" r:id="rId5"/>
    <p:sldId id="437" r:id="rId6"/>
    <p:sldId id="260" r:id="rId7"/>
    <p:sldId id="495" r:id="rId8"/>
    <p:sldId id="496" r:id="rId9"/>
    <p:sldId id="497" r:id="rId10"/>
    <p:sldId id="498" r:id="rId11"/>
    <p:sldId id="278" r:id="rId12"/>
    <p:sldId id="279" r:id="rId13"/>
    <p:sldId id="280" r:id="rId14"/>
    <p:sldId id="281" r:id="rId15"/>
    <p:sldId id="282" r:id="rId16"/>
    <p:sldId id="421" r:id="rId17"/>
    <p:sldId id="284" r:id="rId18"/>
    <p:sldId id="499" r:id="rId19"/>
    <p:sldId id="500" r:id="rId20"/>
    <p:sldId id="501" r:id="rId21"/>
    <p:sldId id="453" r:id="rId22"/>
    <p:sldId id="510" r:id="rId23"/>
    <p:sldId id="502" r:id="rId24"/>
    <p:sldId id="514" r:id="rId25"/>
    <p:sldId id="515" r:id="rId26"/>
    <p:sldId id="516" r:id="rId27"/>
    <p:sldId id="517" r:id="rId28"/>
    <p:sldId id="518" r:id="rId29"/>
    <p:sldId id="519" r:id="rId30"/>
    <p:sldId id="586" r:id="rId31"/>
    <p:sldId id="642" r:id="rId32"/>
    <p:sldId id="591" r:id="rId33"/>
    <p:sldId id="592" r:id="rId34"/>
    <p:sldId id="593" r:id="rId35"/>
    <p:sldId id="594" r:id="rId36"/>
    <p:sldId id="595" r:id="rId37"/>
    <p:sldId id="596" r:id="rId38"/>
    <p:sldId id="597" r:id="rId39"/>
    <p:sldId id="643" r:id="rId40"/>
    <p:sldId id="644" r:id="rId41"/>
    <p:sldId id="598" r:id="rId42"/>
    <p:sldId id="645" r:id="rId43"/>
    <p:sldId id="599" r:id="rId44"/>
    <p:sldId id="602" r:id="rId45"/>
    <p:sldId id="603" r:id="rId46"/>
    <p:sldId id="604" r:id="rId47"/>
    <p:sldId id="600" r:id="rId48"/>
    <p:sldId id="601" r:id="rId49"/>
    <p:sldId id="607" r:id="rId50"/>
    <p:sldId id="608" r:id="rId51"/>
    <p:sldId id="605" r:id="rId52"/>
    <p:sldId id="606" r:id="rId53"/>
    <p:sldId id="609" r:id="rId54"/>
    <p:sldId id="610" r:id="rId55"/>
    <p:sldId id="611" r:id="rId56"/>
    <p:sldId id="612" r:id="rId57"/>
    <p:sldId id="617" r:id="rId58"/>
    <p:sldId id="613" r:id="rId59"/>
    <p:sldId id="614" r:id="rId60"/>
    <p:sldId id="616" r:id="rId61"/>
    <p:sldId id="615" r:id="rId62"/>
    <p:sldId id="618" r:id="rId63"/>
    <p:sldId id="619" r:id="rId64"/>
    <p:sldId id="621" r:id="rId65"/>
    <p:sldId id="620" r:id="rId66"/>
    <p:sldId id="623" r:id="rId67"/>
    <p:sldId id="622" r:id="rId68"/>
    <p:sldId id="624" r:id="rId69"/>
    <p:sldId id="626" r:id="rId70"/>
    <p:sldId id="627" r:id="rId71"/>
    <p:sldId id="625" r:id="rId72"/>
    <p:sldId id="628" r:id="rId73"/>
    <p:sldId id="629" r:id="rId74"/>
    <p:sldId id="630" r:id="rId75"/>
    <p:sldId id="631" r:id="rId76"/>
    <p:sldId id="632" r:id="rId77"/>
    <p:sldId id="633" r:id="rId78"/>
    <p:sldId id="634" r:id="rId79"/>
    <p:sldId id="636" r:id="rId80"/>
    <p:sldId id="637" r:id="rId81"/>
    <p:sldId id="638" r:id="rId82"/>
    <p:sldId id="639" r:id="rId83"/>
    <p:sldId id="640" r:id="rId84"/>
    <p:sldId id="585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75652" autoAdjust="0"/>
  </p:normalViewPr>
  <p:slideViewPr>
    <p:cSldViewPr>
      <p:cViewPr varScale="1">
        <p:scale>
          <a:sx n="89" d="100"/>
          <a:sy n="89" d="100"/>
        </p:scale>
        <p:origin x="-14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616"/>
    </p:cViewPr>
  </p:sorterViewPr>
  <p:notesViewPr>
    <p:cSldViewPr>
      <p:cViewPr varScale="1">
        <p:scale>
          <a:sx n="57" d="100"/>
          <a:sy n="57" d="100"/>
        </p:scale>
        <p:origin x="-281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47DB1-3497-4C08-A026-EDCDA73F0F8C}" type="datetimeFigureOut">
              <a:rPr lang="en-US" smtClean="0"/>
              <a:t>3/8/16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CAE3C-BDB0-4C14-BB89-45B4964B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8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56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They called themselves the Consultative Committee on Space Data Systems.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One of their publications is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 Model for an Open Archival Information System,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aka the OAIS.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OAIS is also an ISO standard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 looks something like this.  This is a fun slide, but you probably can’t see it clearly, so…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here’s a more simplified version.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one thing to keep in mind about the OAIS model is that…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It’s only a model.   Implementation will depend on resources and what you are trying to achieve.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Here’s the basic idea: a producer submits content which is then ingested into the system.  As part of the ingest process, descriptive and technical information about the content is captured.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content goes to archival storage, and there is a data management layer that tracks the descriptive and technical information and other metadata.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Notice the overarching emphasis on preservation planning, administration, and management.  Those aren’t just afterthoughts slapped on to a storage system. They are key components of the model. You could build a technologically perfect digital storage system, but if you are lacking certain administrative features – which includes things like…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sustainable financing – then it really doesn’t adhere to this…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6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56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model and it’s likely to fail.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On the right, we have a consumer who requests access.  A copy of the content and of the associated information is then packaged and shared with the consumer.  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 understand why the model works the way it does, let’s look at two key principles of archives.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Provenance refers to the *origin* of the records or papers. Knowing the *connection* to the source is important for evaluating the *authenticity* of a document.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second important principle of archives is that of *original order*.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order *matters*.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did this author first develop this idea?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did Volkswagen’s leadership know that they were installing defeat devices to cheat emissions testing?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 do you deal with authenticity and original order in a digital realm?    The model provides a path.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*However*, before I get into details, keep in mind that…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…*something* is better than nothing.  We’re trying to beat the clock here.  If we don’t make any attempts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preserve digital content until we have ‘enough’ money, or a ‘perfect’ preservation system, the content will disappear before we have a chance to preserve it.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about it: The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Atra-Hasis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Akkadian epic, is recorded on clay tablets that are nearly 3,000 years old.  You can preserve those things just by leaving them lying around in good environmental conditions.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06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*that* with a floppy disk. 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&lt;pause&gt;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&lt;pause&gt;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56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how do we get this stuff?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05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use principles of digital forensics, including things like hardware </a:t>
            </a:r>
            <a:r>
              <a:rPr lang="en-US" baseline="0" dirty="0" err="1" smtClean="0"/>
              <a:t>writeblockers</a:t>
            </a:r>
            <a:r>
              <a:rPr lang="en-US" baseline="0" dirty="0" smtClean="0"/>
              <a:t>, to ensure data remains intact during transfer.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Sometimes we have to use things like…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FC5025 USB five-and-a-quarter floppy controller.  Or a </a:t>
            </a:r>
            <a:r>
              <a:rPr lang="en-US" baseline="0" dirty="0" err="1" smtClean="0"/>
              <a:t>KryoFlux</a:t>
            </a:r>
            <a:r>
              <a:rPr lang="en-US" baseline="0" dirty="0" smtClean="0"/>
              <a:t>, which costs a small fortune. The </a:t>
            </a:r>
            <a:r>
              <a:rPr lang="en-US" baseline="0" dirty="0" err="1" smtClean="0"/>
              <a:t>KryoFlux</a:t>
            </a:r>
            <a:r>
              <a:rPr lang="en-US" baseline="0" dirty="0" smtClean="0"/>
              <a:t>, by the way,  sounds like something in…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…the Large Hadron Collider.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those devices, you have to supply your own five-and-a-quarter floppy drive, which is why…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eBay is the digital archivist’s friend. *And* we have gone down the rabbit hole that 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Retrocomputing</a:t>
            </a:r>
            <a:r>
              <a:rPr lang="en-US" baseline="0" dirty="0" smtClean="0"/>
              <a:t> or vintage computing.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Nowseethis.org has a cool video of Amiga fans rescuing Andy Warhol’s computer art from oblivion.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don’t know *WHY* they saved it from oblivion…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172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…but they did.</a:t>
            </a:r>
          </a:p>
          <a:p>
            <a:endParaRPr lang="en-US" dirty="0" smtClean="0"/>
          </a:p>
          <a:p>
            <a:r>
              <a:rPr lang="en-US" dirty="0" smtClean="0"/>
              <a:t>&lt;pause&gt;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At this point in the process, we wrap the incoming data with some information, and we call it a…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711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SIP. </a:t>
            </a:r>
          </a:p>
          <a:p>
            <a:endParaRPr lang="en-US" dirty="0" smtClean="0"/>
          </a:p>
          <a:p>
            <a:r>
              <a:rPr lang="en-US" dirty="0" smtClean="0"/>
              <a:t>We</a:t>
            </a:r>
            <a:r>
              <a:rPr lang="en-US" baseline="0" dirty="0" smtClean="0"/>
              <a:t> also calculate checksums of files…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62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When I talk about *digital preservation*, many people think I am talking about…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499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…so we can verify that they remain unchanged during ingest and throughout their lifetimes.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316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Next, we want to prepare</a:t>
            </a:r>
            <a:r>
              <a:rPr lang="en-US" baseline="0" dirty="0" smtClean="0"/>
              <a:t> the content for its final resting place.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Sort of.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960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 do that, we’re going to need to set up some metadata.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Because…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METADATA.</a:t>
            </a:r>
          </a:p>
          <a:p>
            <a:endParaRPr lang="en-US" dirty="0" smtClean="0"/>
          </a:p>
          <a:p>
            <a:r>
              <a:rPr lang="en-US" dirty="0" smtClean="0"/>
              <a:t>This will be part of a robust…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137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data management layer.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are also going to need to store the original file…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…along with a derivative copy in…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05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 long-term preservation format.</a:t>
            </a:r>
          </a:p>
          <a:p>
            <a:endParaRPr lang="en-US" dirty="0" smtClean="0"/>
          </a:p>
          <a:p>
            <a:r>
              <a:rPr lang="en-US" dirty="0" smtClean="0"/>
              <a:t>What</a:t>
            </a:r>
            <a:r>
              <a:rPr lang="en-US" baseline="0" dirty="0" smtClean="0"/>
              <a:t> formats are those?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890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Ask the folks at NDIIPP.  They do research….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…on Digital Formats Sustainability.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Then, we’ll wrap the files and the metadata </a:t>
            </a:r>
            <a:r>
              <a:rPr lang="en-US" baseline="0" dirty="0" smtClean="0"/>
              <a:t>in a package, and call it an…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APE.</a:t>
            </a:r>
          </a:p>
          <a:p>
            <a:endParaRPr lang="en-US" dirty="0" smtClean="0"/>
          </a:p>
          <a:p>
            <a:r>
              <a:rPr lang="en-US" dirty="0" smtClean="0"/>
              <a:t>Sorry, it’s an…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3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…digital storage.  And when I say “digital archive”, most people think I mean a….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371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“APE”. An Archival Information Package.</a:t>
            </a:r>
          </a:p>
          <a:p>
            <a:endParaRPr lang="en-US" dirty="0" smtClean="0"/>
          </a:p>
          <a:p>
            <a:r>
              <a:rPr lang="en-US" dirty="0" smtClean="0"/>
              <a:t>Then we have to</a:t>
            </a:r>
            <a:r>
              <a:rPr lang="en-US" baseline="0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620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store</a:t>
            </a:r>
            <a:r>
              <a:rPr lang="en-US" baseline="0" dirty="0" smtClean="0"/>
              <a:t> the AIPs.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want to store…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134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</a:t>
            </a:r>
            <a:r>
              <a:rPr lang="en-US" baseline="0" dirty="0" smtClean="0"/>
              <a:t> copies in…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978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</a:t>
            </a:r>
            <a:r>
              <a:rPr lang="en-US" baseline="0" dirty="0" smtClean="0"/>
              <a:t> geographic locations…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87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more than one kind of storage media.</a:t>
            </a:r>
          </a:p>
          <a:p>
            <a:endParaRPr lang="en-US" dirty="0" smtClean="0"/>
          </a:p>
          <a:p>
            <a:r>
              <a:rPr lang="en-US" dirty="0" smtClean="0"/>
              <a:t>We</a:t>
            </a:r>
            <a:r>
              <a:rPr lang="en-US" baseline="0" dirty="0" smtClean="0"/>
              <a:t> will be monitoring the storage for long-term…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90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…durability and accessibility.</a:t>
            </a:r>
          </a:p>
          <a:p>
            <a:endParaRPr lang="en-US" dirty="0" smtClean="0"/>
          </a:p>
          <a:p>
            <a:r>
              <a:rPr lang="en-US" dirty="0" smtClean="0"/>
              <a:t>But…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764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…we’re not done yet.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689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to monitor file format obsolescence</a:t>
            </a:r>
            <a:r>
              <a:rPr lang="en-US" baseline="0" dirty="0" smtClean="0"/>
              <a:t> over the life of the file.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formats become obsolete, we need to create…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976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…new derivatives from the original, or, if that is not possible, new derivatives from the previous ones.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also need to monitor…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527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…storage</a:t>
            </a:r>
            <a:r>
              <a:rPr lang="en-US" baseline="0" dirty="0" smtClean="0"/>
              <a:t> obsolescence over the life of the file.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are all facets 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58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…”backup copy”, or even…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280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…administering the system over time…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647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…for</a:t>
            </a:r>
            <a:r>
              <a:rPr lang="en-US" baseline="0" dirty="0" smtClean="0"/>
              <a:t> decades and centuries.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473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We’re also going to record all actions taken on the files so that the…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409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…chain of custody</a:t>
            </a:r>
            <a:r>
              <a:rPr lang="en-US" baseline="0" dirty="0" smtClean="0"/>
              <a:t> is transparent.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Given everything I’ve said….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421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…if anyone tells you that you should get a ONE-TIME grant for digital preservation…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930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…you have my permission to get</a:t>
            </a:r>
            <a:r>
              <a:rPr lang="en-US" baseline="0" dirty="0" smtClean="0"/>
              <a:t> mad.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Finally, we want to deliver these files to consumers.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421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wrap up copies</a:t>
            </a:r>
            <a:r>
              <a:rPr lang="en-US" baseline="0" dirty="0" smtClean="0"/>
              <a:t> of the files for delivery, along with necessary data, and we call that 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746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DIP. </a:t>
            </a:r>
          </a:p>
          <a:p>
            <a:endParaRPr lang="en-US" dirty="0" smtClean="0"/>
          </a:p>
          <a:p>
            <a:r>
              <a:rPr lang="en-US" dirty="0" smtClean="0"/>
              <a:t>Let me be clear, we call</a:t>
            </a:r>
            <a:r>
              <a:rPr lang="en-US" baseline="0" dirty="0" smtClean="0"/>
              <a:t> the packet of *content* a DIP.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620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do not call the content *consumer* a dip….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620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That</a:t>
            </a:r>
            <a:r>
              <a:rPr lang="en-US" baseline="0" dirty="0" smtClean="0"/>
              <a:t> would be rude.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29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dirty="0" smtClean="0"/>
              <a:t>zip file or </a:t>
            </a:r>
            <a:r>
              <a:rPr lang="en-US" dirty="0" err="1" smtClean="0"/>
              <a:t>tarball</a:t>
            </a:r>
            <a:r>
              <a:rPr lang="en-US" dirty="0" smtClean="0"/>
              <a:t>.  But</a:t>
            </a:r>
            <a:r>
              <a:rPr lang="en-US" baseline="0" dirty="0" smtClean="0"/>
              <a:t> that’s not it, either.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280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last question</a:t>
            </a:r>
            <a:r>
              <a:rPr lang="en-US" baseline="0" dirty="0" smtClean="0"/>
              <a:t> is about accessing that content in the future.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295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do </a:t>
            </a:r>
            <a:r>
              <a:rPr lang="en-US" dirty="0" err="1" smtClean="0"/>
              <a:t>retrocomputing</a:t>
            </a:r>
            <a:r>
              <a:rPr lang="en-US" baseline="0" dirty="0" smtClean="0"/>
              <a:t> for a while.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102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we’re probably going to have to do emulation.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102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may have seen the Internet Archive’s port, </a:t>
            </a:r>
            <a:r>
              <a:rPr lang="en-US" baseline="0" dirty="0" smtClean="0"/>
              <a:t>JSMESS, running their Console Living 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65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Carnegie Mellon</a:t>
            </a:r>
            <a:r>
              <a:rPr lang="en-US" baseline="0" dirty="0" smtClean="0"/>
              <a:t>’s Olive Archive is testing the idea of including…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758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virtual machines with the content to maintain accessibility.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I know what you’re thinking…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102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what?  What does that have to do with me?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When you start building a digital project, think about the long-term preservation.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230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Maybe you’ll decide you don’t need to save the content forever.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But if you want to keep it, think about all of these facets, and…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…what is digital preservation?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707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sustainable financing…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620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…before you begin.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28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There is a handout on my </a:t>
            </a:r>
            <a:r>
              <a:rPr lang="en-US" baseline="0" dirty="0" err="1" smtClean="0"/>
              <a:t>wordpress</a:t>
            </a:r>
            <a:r>
              <a:rPr lang="en-US" baseline="0" dirty="0" smtClean="0"/>
              <a:t> site with links from this talk plus a bunch of fun stuff that I had to cut.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Thank you.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It’s rocket science.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No, seriously. In 1982, NASA and the other major space agencies realized they had a data problem, so they worked together to develop data system standards for spaceflight.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CAE3C-BDB0-4C14-BB89-45B4964B30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2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8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0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33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12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3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44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04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2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0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46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5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9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34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3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47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96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13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19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13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23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36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15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1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35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7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9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2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2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8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7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57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1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0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D4089-0F2D-4EF8-90F7-BB2EF2C28C6D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84F97-5087-4F62-B1C9-35F7A2B7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727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D4089-0F2D-4EF8-90F7-BB2EF2C28C6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3/8/16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84F97-5087-4F62-B1C9-35F7A2B728D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78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1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5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5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7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9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0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0704"/>
            <a:ext cx="8763000" cy="64986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Digital </a:t>
            </a:r>
            <a:r>
              <a:rPr lang="en-US" sz="4400" dirty="0"/>
              <a:t>Preservation 101, or,</a:t>
            </a:r>
            <a:br>
              <a:rPr lang="en-US" sz="4400" dirty="0"/>
            </a:br>
            <a:r>
              <a:rPr lang="en-US" sz="4400" dirty="0"/>
              <a:t>How to Keep Bits for </a:t>
            </a:r>
            <a:r>
              <a:rPr lang="en-US" sz="4400" dirty="0" smtClean="0"/>
              <a:t>Centuries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dirty="0" smtClean="0"/>
              <a:t>Julie </a:t>
            </a:r>
            <a:r>
              <a:rPr lang="en-US" dirty="0"/>
              <a:t>C. Swierczek</a:t>
            </a:r>
          </a:p>
          <a:p>
            <a:pPr marL="0" indent="0" algn="ctr">
              <a:buNone/>
            </a:pPr>
            <a:r>
              <a:rPr lang="en-US" dirty="0"/>
              <a:t>Digital Asset </a:t>
            </a:r>
            <a:r>
              <a:rPr lang="en-US" dirty="0" smtClean="0"/>
              <a:t>Manager &amp; Digital </a:t>
            </a:r>
            <a:r>
              <a:rPr lang="en-US" dirty="0"/>
              <a:t>Archivist</a:t>
            </a:r>
          </a:p>
          <a:p>
            <a:pPr marL="0" indent="0" algn="ctr">
              <a:buNone/>
            </a:pPr>
            <a:r>
              <a:rPr lang="en-US" dirty="0" smtClean="0"/>
              <a:t>tpverso.wordpress.com</a:t>
            </a:r>
          </a:p>
          <a:p>
            <a:pPr marL="0" indent="0" algn="ctr">
              <a:buNone/>
            </a:pPr>
            <a:r>
              <a:rPr lang="en-US" dirty="0"/>
              <a:t>@</a:t>
            </a:r>
            <a:r>
              <a:rPr lang="en-US" dirty="0" err="1"/>
              <a:t>JulieSwierczek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5972145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Good luck spelling that!</a:t>
            </a:r>
            <a:endParaRPr lang="en-US" sz="2000" b="1" dirty="0">
              <a:ln w="12700">
                <a:noFill/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0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Consultative Committee on Space Data Systems </a:t>
            </a:r>
          </a:p>
          <a:p>
            <a:pPr marL="0" indent="0" algn="ctr">
              <a:buNone/>
            </a:pPr>
            <a:r>
              <a:rPr lang="en-US" sz="4800" dirty="0" smtClean="0"/>
              <a:t>(CCSDS)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0304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CCSDS 650.0-M-2, Reference Model for an Open Archival Information System (OAIS)</a:t>
            </a:r>
          </a:p>
        </p:txBody>
      </p:sp>
    </p:spTree>
    <p:extLst>
      <p:ext uri="{BB962C8B-B14F-4D97-AF65-F5344CB8AC3E}">
        <p14:creationId xmlns:p14="http://schemas.microsoft.com/office/powerpoint/2010/main" val="371740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ISO14721:2012: 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Space </a:t>
            </a:r>
            <a:r>
              <a:rPr lang="en-US" sz="4000" dirty="0"/>
              <a:t>data and information 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transfer </a:t>
            </a:r>
            <a:r>
              <a:rPr lang="en-US" sz="4000" dirty="0"/>
              <a:t>systems </a:t>
            </a:r>
            <a:r>
              <a:rPr lang="en-US" sz="4000" dirty="0" smtClean="0"/>
              <a:t>– Open </a:t>
            </a:r>
            <a:r>
              <a:rPr lang="en-US" sz="4000" dirty="0"/>
              <a:t>archival information system (OAIS) 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-- </a:t>
            </a:r>
            <a:r>
              <a:rPr lang="en-US" sz="4000" dirty="0"/>
              <a:t>Reference model 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08874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0" y="120259"/>
            <a:ext cx="8845681" cy="6617482"/>
          </a:xfrm>
        </p:spPr>
      </p:pic>
    </p:spTree>
    <p:extLst>
      <p:ext uri="{BB962C8B-B14F-4D97-AF65-F5344CB8AC3E}">
        <p14:creationId xmlns:p14="http://schemas.microsoft.com/office/powerpoint/2010/main" val="303665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1" y="571500"/>
            <a:ext cx="8775638" cy="5715000"/>
          </a:xfrm>
        </p:spPr>
      </p:pic>
    </p:spTree>
    <p:extLst>
      <p:ext uri="{BB962C8B-B14F-4D97-AF65-F5344CB8AC3E}">
        <p14:creationId xmlns:p14="http://schemas.microsoft.com/office/powerpoint/2010/main" val="151140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3" y="448667"/>
            <a:ext cx="7947554" cy="5960666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66900" y="6384925"/>
            <a:ext cx="5410200" cy="473075"/>
          </a:xfrm>
        </p:spPr>
        <p:txBody>
          <a:bodyPr/>
          <a:lstStyle/>
          <a:p>
            <a:r>
              <a:rPr lang="en-US" smtClean="0"/>
              <a:t>https://www.flickr.com/photos/hyunlab/5956823646  https://creativecommons.org/licenses/by/2.0/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9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" y="515511"/>
            <a:ext cx="8947586" cy="5826978"/>
          </a:xfrm>
        </p:spPr>
      </p:pic>
      <p:sp>
        <p:nvSpPr>
          <p:cNvPr id="3" name="Rounded Rectangle 2"/>
          <p:cNvSpPr/>
          <p:nvPr/>
        </p:nvSpPr>
        <p:spPr>
          <a:xfrm>
            <a:off x="0" y="914400"/>
            <a:ext cx="3276600" cy="44196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3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" y="515511"/>
            <a:ext cx="8947586" cy="5826978"/>
          </a:xfrm>
        </p:spPr>
      </p:pic>
      <p:sp>
        <p:nvSpPr>
          <p:cNvPr id="3" name="Rounded Rectangle 2"/>
          <p:cNvSpPr/>
          <p:nvPr/>
        </p:nvSpPr>
        <p:spPr>
          <a:xfrm>
            <a:off x="3124200" y="1828800"/>
            <a:ext cx="2209800" cy="23622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6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" y="515511"/>
            <a:ext cx="8947586" cy="5826978"/>
          </a:xfrm>
        </p:spPr>
      </p:pic>
      <p:sp>
        <p:nvSpPr>
          <p:cNvPr id="5" name="Rounded Rectangle 4"/>
          <p:cNvSpPr/>
          <p:nvPr/>
        </p:nvSpPr>
        <p:spPr>
          <a:xfrm>
            <a:off x="2667000" y="914400"/>
            <a:ext cx="3352800" cy="990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76400" y="3962400"/>
            <a:ext cx="5181600" cy="1143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24200" y="5562600"/>
            <a:ext cx="2438400" cy="762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6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8800" dirty="0" smtClean="0"/>
              <a:t>SUSTAINABLE FINANCING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64214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0704"/>
            <a:ext cx="8763000" cy="64986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Digital </a:t>
            </a:r>
            <a:r>
              <a:rPr lang="en-US" sz="4400" dirty="0"/>
              <a:t>Preservation 101, or,</a:t>
            </a:r>
            <a:br>
              <a:rPr lang="en-US" sz="4400" dirty="0"/>
            </a:br>
            <a:r>
              <a:rPr lang="en-US" sz="4400" dirty="0"/>
              <a:t>How to Keep Bits for </a:t>
            </a:r>
            <a:r>
              <a:rPr lang="en-US" sz="4400" dirty="0" smtClean="0"/>
              <a:t>Centuries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dirty="0" smtClean="0"/>
              <a:t>Julie </a:t>
            </a:r>
            <a:r>
              <a:rPr lang="en-US" dirty="0"/>
              <a:t>C. Swierczek</a:t>
            </a:r>
          </a:p>
          <a:p>
            <a:pPr marL="0" indent="0" algn="ctr">
              <a:buNone/>
            </a:pPr>
            <a:r>
              <a:rPr lang="en-US" dirty="0"/>
              <a:t>Digital Asset </a:t>
            </a:r>
            <a:r>
              <a:rPr lang="en-US" dirty="0" smtClean="0"/>
              <a:t>Manager &amp; Digital </a:t>
            </a:r>
            <a:r>
              <a:rPr lang="en-US" dirty="0"/>
              <a:t>Archivist</a:t>
            </a:r>
          </a:p>
          <a:p>
            <a:pPr marL="0" indent="0" algn="ctr">
              <a:buNone/>
            </a:pPr>
            <a:r>
              <a:rPr lang="en-US" dirty="0" smtClean="0"/>
              <a:t>tpverso.wordpress.com</a:t>
            </a:r>
          </a:p>
          <a:p>
            <a:pPr marL="0" indent="0" algn="ctr">
              <a:buNone/>
            </a:pPr>
            <a:r>
              <a:rPr lang="en-US" dirty="0"/>
              <a:t>@</a:t>
            </a:r>
            <a:r>
              <a:rPr lang="en-US" dirty="0" err="1"/>
              <a:t>JulieSwierczek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6062133" y="5562600"/>
            <a:ext cx="3048000" cy="1219200"/>
          </a:xfrm>
          <a:prstGeom prst="cloudCallout">
            <a:avLst>
              <a:gd name="adj1" fmla="val -48784"/>
              <a:gd name="adj2" fmla="val -33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0" y="5972145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Good luck spelling that!</a:t>
            </a:r>
            <a:endParaRPr lang="en-US" sz="2000" b="1" dirty="0">
              <a:ln w="12700">
                <a:noFill/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10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" y="515511"/>
            <a:ext cx="8947586" cy="5826978"/>
          </a:xfrm>
        </p:spPr>
      </p:pic>
      <p:sp>
        <p:nvSpPr>
          <p:cNvPr id="5" name="Rounded Rectangle 4"/>
          <p:cNvSpPr/>
          <p:nvPr/>
        </p:nvSpPr>
        <p:spPr>
          <a:xfrm>
            <a:off x="2667000" y="914400"/>
            <a:ext cx="3352800" cy="990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76400" y="3962400"/>
            <a:ext cx="5181600" cy="1143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24200" y="5562600"/>
            <a:ext cx="2438400" cy="762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1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" y="515511"/>
            <a:ext cx="8947586" cy="5826978"/>
          </a:xfrm>
        </p:spPr>
      </p:pic>
      <p:sp>
        <p:nvSpPr>
          <p:cNvPr id="8" name="Rounded Rectangle 7"/>
          <p:cNvSpPr/>
          <p:nvPr/>
        </p:nvSpPr>
        <p:spPr>
          <a:xfrm>
            <a:off x="5562600" y="990600"/>
            <a:ext cx="3352800" cy="41910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5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Key principles of archives</a:t>
            </a:r>
          </a:p>
        </p:txBody>
      </p:sp>
    </p:spTree>
    <p:extLst>
      <p:ext uri="{BB962C8B-B14F-4D97-AF65-F5344CB8AC3E}">
        <p14:creationId xmlns:p14="http://schemas.microsoft.com/office/powerpoint/2010/main" val="224035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Provenance</a:t>
            </a:r>
          </a:p>
        </p:txBody>
      </p:sp>
    </p:spTree>
    <p:extLst>
      <p:ext uri="{BB962C8B-B14F-4D97-AF65-F5344CB8AC3E}">
        <p14:creationId xmlns:p14="http://schemas.microsoft.com/office/powerpoint/2010/main" val="357990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Original order</a:t>
            </a:r>
          </a:p>
        </p:txBody>
      </p:sp>
    </p:spTree>
    <p:extLst>
      <p:ext uri="{BB962C8B-B14F-4D97-AF65-F5344CB8AC3E}">
        <p14:creationId xmlns:p14="http://schemas.microsoft.com/office/powerpoint/2010/main" val="198132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order matters</a:t>
            </a:r>
          </a:p>
        </p:txBody>
      </p:sp>
    </p:spTree>
    <p:extLst>
      <p:ext uri="{BB962C8B-B14F-4D97-AF65-F5344CB8AC3E}">
        <p14:creationId xmlns:p14="http://schemas.microsoft.com/office/powerpoint/2010/main" val="186988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How do you deal with authenticity</a:t>
            </a:r>
          </a:p>
          <a:p>
            <a:pPr marL="0" indent="0" algn="ctr">
              <a:buNone/>
            </a:pPr>
            <a:r>
              <a:rPr lang="en-US" sz="4400" dirty="0" smtClean="0"/>
              <a:t>and </a:t>
            </a:r>
          </a:p>
          <a:p>
            <a:pPr marL="0" indent="0" algn="ctr">
              <a:buNone/>
            </a:pPr>
            <a:r>
              <a:rPr lang="en-US" sz="4400" dirty="0" smtClean="0"/>
              <a:t>original order </a:t>
            </a:r>
          </a:p>
          <a:p>
            <a:pPr marL="0" indent="0" algn="ctr">
              <a:buNone/>
            </a:pPr>
            <a:r>
              <a:rPr lang="en-US" sz="4400" dirty="0" smtClean="0"/>
              <a:t>in a digital realm?</a:t>
            </a:r>
          </a:p>
        </p:txBody>
      </p:sp>
    </p:spTree>
    <p:extLst>
      <p:ext uri="{BB962C8B-B14F-4D97-AF65-F5344CB8AC3E}">
        <p14:creationId xmlns:p14="http://schemas.microsoft.com/office/powerpoint/2010/main" val="139015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en-US" sz="4400" i="1" dirty="0" smtClean="0"/>
              <a:t>something</a:t>
            </a:r>
            <a:r>
              <a:rPr lang="en-US" sz="4400" dirty="0" smtClean="0"/>
              <a:t> is better than nothing</a:t>
            </a:r>
            <a:endParaRPr lang="en-US" sz="4400" dirty="0"/>
          </a:p>
          <a:p>
            <a:pPr marL="457200" lvl="1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1607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17" y="477966"/>
            <a:ext cx="5314167" cy="59020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461125"/>
            <a:ext cx="5486400" cy="3968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http://www.metmuseum.org/art/collection/search/321999  Public domain.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8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4" y="648965"/>
            <a:ext cx="7467599" cy="5600699"/>
          </a:xfrm>
        </p:spPr>
      </p:pic>
      <p:sp>
        <p:nvSpPr>
          <p:cNvPr id="5" name="Rounded Rectangle 4"/>
          <p:cNvSpPr/>
          <p:nvPr/>
        </p:nvSpPr>
        <p:spPr>
          <a:xfrm>
            <a:off x="863599" y="5439489"/>
            <a:ext cx="7467600" cy="8309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5999" y="5439489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 searched for an image of a melted floppy disk, and </a:t>
            </a:r>
            <a:r>
              <a:rPr lang="en-US" sz="2000" dirty="0">
                <a:solidFill>
                  <a:schemeClr val="bg1"/>
                </a:solidFill>
              </a:rPr>
              <a:t>found this Black-haired </a:t>
            </a:r>
            <a:r>
              <a:rPr lang="en-US" sz="2000" dirty="0" err="1">
                <a:solidFill>
                  <a:schemeClr val="bg1"/>
                </a:solidFill>
              </a:rPr>
              <a:t>Silkie</a:t>
            </a:r>
            <a:r>
              <a:rPr lang="en-US" sz="2000" dirty="0">
                <a:solidFill>
                  <a:schemeClr val="bg1"/>
                </a:solidFill>
              </a:rPr>
              <a:t> Guinea </a:t>
            </a:r>
            <a:r>
              <a:rPr lang="en-US" sz="2000" dirty="0" smtClean="0">
                <a:solidFill>
                  <a:schemeClr val="bg1"/>
                </a:solidFill>
              </a:rPr>
              <a:t>pig instead.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838200" y="6407011"/>
            <a:ext cx="7467600" cy="450989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https://commons.wikimedia.org/wiki/File:Black-haired_Peruvian_guinea_pig.JPG https://creativecommons.org/licenses/by-sa/3.0/deed.en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3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52400"/>
            <a:ext cx="8763000" cy="6553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i="1" dirty="0" smtClean="0"/>
              <a:t>the condensed edition</a:t>
            </a:r>
          </a:p>
          <a:p>
            <a:pPr marL="0" indent="0" algn="ctr">
              <a:buNone/>
            </a:pPr>
            <a:endParaRPr lang="en-US" sz="4400" i="1" dirty="0"/>
          </a:p>
          <a:p>
            <a:pPr marL="0" indent="0" algn="ctr">
              <a:buNone/>
            </a:pPr>
            <a:endParaRPr lang="en-US" sz="4400" i="1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600" dirty="0" smtClean="0"/>
              <a:t>Hold on to your 					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2933" y="5972145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Good luck spelling that!</a:t>
            </a:r>
            <a:endParaRPr lang="en-US" sz="2000" b="1" dirty="0">
              <a:ln w="12700">
                <a:noFill/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82147"/>
            <a:ext cx="2967533" cy="1973094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0100" y="6308725"/>
            <a:ext cx="7543800" cy="549275"/>
          </a:xfrm>
        </p:spPr>
        <p:txBody>
          <a:bodyPr/>
          <a:lstStyle/>
          <a:p>
            <a:r>
              <a:rPr lang="en-US" dirty="0" smtClean="0"/>
              <a:t>https://upload.wikimedia.org/wikipedia/commons/f/ff/Stetson_cowboy_hat_1920s_renovated_6.JPG  </a:t>
            </a:r>
          </a:p>
          <a:p>
            <a:r>
              <a:rPr lang="en-US" dirty="0" smtClean="0"/>
              <a:t>Public 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22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67" y="632053"/>
            <a:ext cx="4734867" cy="5593894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6308725"/>
            <a:ext cx="6019800" cy="549275"/>
          </a:xfrm>
        </p:spPr>
        <p:txBody>
          <a:bodyPr/>
          <a:lstStyle/>
          <a:p>
            <a:r>
              <a:rPr lang="en-US" smtClean="0"/>
              <a:t>https://www.flickr.com/photos/notionscapital/5253333346  https://creativecommons.org/licenses/by/2.0/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6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2" y="395075"/>
            <a:ext cx="8478077" cy="606785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0100" y="6477000"/>
            <a:ext cx="7543800" cy="381000"/>
          </a:xfrm>
        </p:spPr>
        <p:txBody>
          <a:bodyPr/>
          <a:lstStyle/>
          <a:p>
            <a:r>
              <a:rPr lang="fr-FR" smtClean="0"/>
              <a:t>https://en.wikipedia.org/wiki/Forensic_disk_controller#/media/File:Portable_forensic_tableau.JPG  </a:t>
            </a:r>
          </a:p>
          <a:p>
            <a:r>
              <a:rPr lang="fr-FR" smtClean="0"/>
              <a:t>Public domain.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7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en-US" sz="4400" dirty="0" smtClean="0"/>
              <a:t>FC5025 USB 5.25” floppy controller</a:t>
            </a:r>
          </a:p>
          <a:p>
            <a:pPr marL="457200" lvl="1" indent="0" algn="ctr">
              <a:buNone/>
            </a:pPr>
            <a:endParaRPr lang="en-US" sz="4400" dirty="0" smtClean="0"/>
          </a:p>
          <a:p>
            <a:pPr marL="457200" lvl="1" indent="0" algn="ctr">
              <a:buNone/>
            </a:pPr>
            <a:r>
              <a:rPr lang="en-US" sz="4400" dirty="0" err="1" smtClean="0"/>
              <a:t>KryoFlux</a:t>
            </a:r>
            <a:endParaRPr lang="en-US" sz="4400" dirty="0"/>
          </a:p>
          <a:p>
            <a:pPr marL="457200" lvl="1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0521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699426"/>
            <a:ext cx="8362950" cy="5459148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47900" y="6384925"/>
            <a:ext cx="4648200" cy="47307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https://www.flickr.com/photos/11304375@N07/2046228644 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5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en-US" sz="4400" dirty="0" smtClean="0"/>
              <a:t>eBay is the digital archivist’s </a:t>
            </a:r>
            <a:r>
              <a:rPr lang="en-US" sz="4400" i="1" dirty="0" smtClean="0"/>
              <a:t>friend</a:t>
            </a:r>
            <a:endParaRPr lang="en-US" sz="4400" i="1" dirty="0"/>
          </a:p>
          <a:p>
            <a:pPr marL="457200" lvl="1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6418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en-US" sz="4400" dirty="0" err="1" smtClean="0"/>
              <a:t>Retrocomputing</a:t>
            </a:r>
            <a:r>
              <a:rPr lang="en-US" sz="4400" dirty="0" smtClean="0"/>
              <a:t> or </a:t>
            </a:r>
          </a:p>
          <a:p>
            <a:pPr marL="457200" lvl="1" indent="0" algn="ctr">
              <a:buNone/>
            </a:pPr>
            <a:r>
              <a:rPr lang="en-US" sz="4400" dirty="0" smtClean="0"/>
              <a:t>vintage computing</a:t>
            </a:r>
            <a:endParaRPr lang="en-US" sz="4400" dirty="0"/>
          </a:p>
          <a:p>
            <a:pPr marL="457200" lvl="1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081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en-US" sz="4400" dirty="0" smtClean="0"/>
              <a:t>nowseethis.org</a:t>
            </a:r>
          </a:p>
          <a:p>
            <a:pPr marL="457200" lvl="1" indent="0" algn="ctr">
              <a:buNone/>
            </a:pPr>
            <a:endParaRPr lang="en-US" sz="4400" dirty="0" smtClean="0"/>
          </a:p>
          <a:p>
            <a:pPr marL="457200" lvl="1" indent="0" algn="ctr">
              <a:buNone/>
            </a:pPr>
            <a:r>
              <a:rPr lang="en-US" sz="4400" dirty="0" smtClean="0"/>
              <a:t>The Invisible Photograph</a:t>
            </a:r>
          </a:p>
          <a:p>
            <a:pPr marL="457200" lvl="1" indent="0" algn="ctr">
              <a:buNone/>
            </a:pPr>
            <a:r>
              <a:rPr lang="en-US" sz="4400" dirty="0" smtClean="0"/>
              <a:t>Part 2: Trapped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2208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64092"/>
            <a:ext cx="8305800" cy="552981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900" y="6384925"/>
            <a:ext cx="5410200" cy="4730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https://www.flickr.com/photos/grantbeedie/20620387566  https://creativecommons.org/licenses/by-sa/2.0/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6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13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 smtClean="0"/>
              <a:t>Did I mention that I work in an art museum?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139592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SIP</a:t>
            </a:r>
          </a:p>
          <a:p>
            <a:pPr marL="0" indent="0" algn="ctr">
              <a:buNone/>
            </a:pPr>
            <a:r>
              <a:rPr lang="en-US" sz="4000" dirty="0" smtClean="0"/>
              <a:t>Submission Information Package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7781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20" y="169545"/>
            <a:ext cx="4139761" cy="600265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486400" cy="473075"/>
          </a:xfrm>
        </p:spPr>
        <p:txBody>
          <a:bodyPr/>
          <a:lstStyle/>
          <a:p>
            <a:r>
              <a:rPr lang="en-US" smtClean="0"/>
              <a:t>https://www.flickr.com/photos/notionscapital/2177543844 https://creativecommons.org/licenses/by/2.0/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48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</p:spPr>
      </p:pic>
      <p:sp>
        <p:nvSpPr>
          <p:cNvPr id="5" name="Rounded Rectangle 4"/>
          <p:cNvSpPr/>
          <p:nvPr/>
        </p:nvSpPr>
        <p:spPr>
          <a:xfrm>
            <a:off x="872066" y="4114799"/>
            <a:ext cx="7416800" cy="4616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2066" y="4114800"/>
            <a:ext cx="7416800" cy="4616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 couldn’t find a picture of a checksum.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905000" y="6384925"/>
            <a:ext cx="5334000" cy="4730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https://www.flickr.com/photos/twilight_taggers/5519775806 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80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657226"/>
            <a:ext cx="7391399" cy="554354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900" y="6461125"/>
            <a:ext cx="5410200" cy="3968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https://en.wikipedia.org/wiki/File:EgyptianAvenue_HighgateCemetary.JPG  Public domain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89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PREMIS</a:t>
            </a: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err="1" smtClean="0"/>
              <a:t>PREservation</a:t>
            </a:r>
            <a:r>
              <a:rPr lang="en-US" sz="4400" dirty="0" smtClean="0"/>
              <a:t> Metadata: Implementation Strategies Working Group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9219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933450"/>
            <a:ext cx="4991100" cy="499110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6156325"/>
            <a:ext cx="6019800" cy="701675"/>
          </a:xfrm>
        </p:spPr>
        <p:txBody>
          <a:bodyPr/>
          <a:lstStyle/>
          <a:p>
            <a:r>
              <a:rPr lang="en-US" sz="3200" smtClean="0">
                <a:solidFill>
                  <a:prstClr val="white">
                    <a:tint val="75000"/>
                  </a:prstClr>
                </a:solidFill>
              </a:rPr>
              <a:t>http://code4lib.spreadshirt.com</a:t>
            </a:r>
            <a:endParaRPr lang="en-US" sz="3200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59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6" y="497284"/>
            <a:ext cx="7817909" cy="5863432"/>
          </a:xfrm>
        </p:spPr>
      </p:pic>
      <p:cxnSp>
        <p:nvCxnSpPr>
          <p:cNvPr id="12" name="Straight Arrow Connector 11"/>
          <p:cNvCxnSpPr/>
          <p:nvPr/>
        </p:nvCxnSpPr>
        <p:spPr>
          <a:xfrm flipV="1">
            <a:off x="1367367" y="2514600"/>
            <a:ext cx="2595033" cy="28956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53200" y="5715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Archival storage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21" idx="1"/>
          </p:cNvCxnSpPr>
          <p:nvPr/>
        </p:nvCxnSpPr>
        <p:spPr>
          <a:xfrm flipH="1">
            <a:off x="5257800" y="5885766"/>
            <a:ext cx="1257300" cy="139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515100" y="5410200"/>
            <a:ext cx="1866900" cy="95113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5715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management layer 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52400" y="5410200"/>
            <a:ext cx="2286000" cy="12192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019300" y="6220857"/>
            <a:ext cx="5105400" cy="637143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https://www.flickr.com/photos/jonathanbowen/19675874081 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7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1" y="647701"/>
            <a:ext cx="7416799" cy="5562599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28800" y="6384925"/>
            <a:ext cx="5486400" cy="47307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https://www.flickr.com/photos/hobgadlng/7761617378  https://creativecommons.org/licenses/by-nd/2.0/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41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711200"/>
            <a:ext cx="8153400" cy="543560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8300" y="6232525"/>
            <a:ext cx="5867400" cy="62547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https://www.flickr.com/photos/xrustypicturesx/3713631983/  https://creativecommons.org/licenses/by-nc-nd/2.0/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18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en-US" sz="4400" dirty="0" smtClean="0"/>
              <a:t>Library of Congress </a:t>
            </a:r>
          </a:p>
          <a:p>
            <a:pPr marL="457200" lvl="1" indent="0" algn="ctr">
              <a:buNone/>
            </a:pPr>
            <a:r>
              <a:rPr lang="en-US" sz="4400" dirty="0" smtClean="0"/>
              <a:t>National </a:t>
            </a:r>
            <a:r>
              <a:rPr lang="en-US" sz="4400" dirty="0"/>
              <a:t>Digital Information Infrastructure and Preservation </a:t>
            </a:r>
            <a:r>
              <a:rPr lang="en-US" sz="4400" dirty="0" smtClean="0"/>
              <a:t>Program</a:t>
            </a:r>
          </a:p>
          <a:p>
            <a:pPr marL="457200" lvl="1" indent="0" algn="ctr">
              <a:buNone/>
            </a:pPr>
            <a:r>
              <a:rPr lang="en-US" sz="4400" dirty="0" smtClean="0"/>
              <a:t>(NDIIPP)</a:t>
            </a:r>
            <a:endParaRPr lang="en-US" sz="4400" dirty="0"/>
          </a:p>
          <a:p>
            <a:pPr marL="457200" lvl="1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8067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en-US" sz="4400" dirty="0" smtClean="0"/>
              <a:t>Digital Formats Sustainability</a:t>
            </a:r>
          </a:p>
          <a:p>
            <a:pPr marL="457200" lvl="1" indent="0" algn="ctr">
              <a:buNone/>
            </a:pPr>
            <a:endParaRPr lang="en-US" sz="4400" dirty="0"/>
          </a:p>
          <a:p>
            <a:pPr marL="457200" lvl="1" indent="0" algn="ctr">
              <a:buNone/>
            </a:pPr>
            <a:r>
              <a:rPr lang="en-US" sz="4400" dirty="0"/>
              <a:t>www.digitalpreservation.gov</a:t>
            </a:r>
          </a:p>
          <a:p>
            <a:pPr marL="457200" lvl="1" indent="0" algn="ctr">
              <a:buNone/>
            </a:pPr>
            <a:endParaRPr lang="en-US" sz="4400" dirty="0"/>
          </a:p>
          <a:p>
            <a:pPr marL="457200" lvl="1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162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5" y="615317"/>
            <a:ext cx="8405550" cy="562736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500" y="6308725"/>
            <a:ext cx="5715000" cy="5492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https://www.flickr.com/photos/jasonpier/3513792847/  https://creativecommons.org/licenses/by-nc/2.0/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9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32" y="228600"/>
            <a:ext cx="3463677" cy="2769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90800"/>
            <a:ext cx="4805405" cy="32004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2400" y="6088033"/>
            <a:ext cx="8928052" cy="769967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http://en.wikipedia.org/wiki/Linear_Tape-Open#/media/File:LTO2-cart-wo-top-shell.jpg (http://creativecommons.org/licenses/by-sa/3.0/)</a:t>
            </a:r>
          </a:p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https://archive.org/images/rackrow2.jpg (Public domain)  </a:t>
            </a:r>
          </a:p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2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AIP</a:t>
            </a:r>
          </a:p>
          <a:p>
            <a:pPr marL="0" indent="0" algn="ctr">
              <a:buNone/>
            </a:pPr>
            <a:r>
              <a:rPr lang="en-US" sz="4000" dirty="0" smtClean="0"/>
              <a:t>Archival Information Package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8915400" cy="1006475"/>
          </a:xfrm>
        </p:spPr>
        <p:txBody>
          <a:bodyPr/>
          <a:lstStyle/>
          <a:p>
            <a:r>
              <a:rPr lang="en-US" sz="2800" i="1" smtClean="0">
                <a:solidFill>
                  <a:prstClr val="white">
                    <a:tint val="75000"/>
                  </a:prstClr>
                </a:solidFill>
              </a:rPr>
              <a:t>Sorry about that last slide.  I couldn't help myself.</a:t>
            </a:r>
            <a:endParaRPr lang="en-US" sz="2800" i="1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8" y="861219"/>
            <a:ext cx="7703344" cy="5135563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28800" y="6308725"/>
            <a:ext cx="5486400" cy="54927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https://www.flickr.com/photos/myfwcmedia/10188806124/  https://creativecommons.org/licenses/by-nd/2.0/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79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05" y="520105"/>
            <a:ext cx="5817790" cy="5817790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790700" y="6461125"/>
            <a:ext cx="5562600" cy="39687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https://www.flickr.com/photos/66176388@N00/5988397130/  https://creativecommons.org/licenses/by-nc/2.0/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954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29600" cy="41148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0700" y="6232525"/>
            <a:ext cx="5562600" cy="6254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http://earthobservatory.nasa.gov/NaturalHazards/view.php?id=79765  </a:t>
            </a:r>
          </a:p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Public domain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314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610702"/>
            <a:ext cx="8458199" cy="563659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324601"/>
            <a:ext cx="5791200" cy="533400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https://commons.wikimedia.org/wiki/File:Forty_years_of_Removable_Storage.jpg   https://creativecommons.org/licenses/by/2.0/deed.en 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601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8" y="861219"/>
            <a:ext cx="7772744" cy="51355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900" y="6232525"/>
            <a:ext cx="5410200" cy="6254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https://www.flickr.com/photos/zappowbang/2412320438 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04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1" y="823119"/>
            <a:ext cx="7820699" cy="52117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900" y="6232525"/>
            <a:ext cx="5410200" cy="6254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https://pixabay.com/en/heavy-hard-work-hard-work-young-934552/  </a:t>
            </a:r>
          </a:p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Public domain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8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2" y="899319"/>
            <a:ext cx="8142477" cy="50593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0700" y="6156325"/>
            <a:ext cx="5562600" cy="7016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https://pixabay.com/en/old-vintage-rust-car-antique-1151390/  </a:t>
            </a:r>
          </a:p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Public domain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517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22" y="490841"/>
            <a:ext cx="4448556" cy="587631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84925"/>
            <a:ext cx="5486400" cy="47307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https://www.flickr.com/photos/cmichel67/18009311723/ 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68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166019"/>
            <a:ext cx="8046156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900" y="6156325"/>
            <a:ext cx="5410200" cy="7016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https://www.youtube.com/watch?v=lgZIfBd4OJ4  https://creativecommons.org/licenses/by/3.0/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2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28600"/>
            <a:ext cx="7823200" cy="58674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0500" y="6308725"/>
            <a:ext cx="8763000" cy="5492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http://commons.wikimedia.org/wiki/File:External_hard_drives.jpg#/media/File:External_hard_drives.jpg http://creativecommons.org/licenses/by-sa/3.0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5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7" y="691671"/>
            <a:ext cx="8003887" cy="547465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6384925"/>
            <a:ext cx="8686800" cy="473075"/>
          </a:xfrm>
        </p:spPr>
        <p:txBody>
          <a:bodyPr/>
          <a:lstStyle/>
          <a:p>
            <a:r>
              <a:rPr lang="fr-FR" smtClean="0">
                <a:solidFill>
                  <a:prstClr val="white">
                    <a:tint val="75000"/>
                  </a:prstClr>
                </a:solidFill>
              </a:rPr>
              <a:t>https://en.wikipedia.org/wiki/Presidency_of_Jimmy_Carter#/media/File:Jimmy_Carter_convenes_a_cabinet_meeting_-_NARA_-_175123.jpg      Public domain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324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5850"/>
            <a:ext cx="8229600" cy="40863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080125"/>
            <a:ext cx="5638800" cy="7778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https://www.flickr.com/photos/kjfnjy/5965922971 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15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0" y="487633"/>
            <a:ext cx="8380121" cy="5882734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308725"/>
            <a:ext cx="8839200" cy="5492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https://commons.wikimedia.org/wiki/File:17th-18th_century_recipe_book_Wellcome_L0074537.jpg  https://creativecommons.org/licenses/by/4.0/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676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3425" y="1129775"/>
            <a:ext cx="5917150" cy="44196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8300" y="6461125"/>
            <a:ext cx="5867400" cy="3968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https://www.flickr.com/photos/notbrucelee/7113385543  https://creativecommons.org/licenses/by-sa/2.0/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075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92" y="632619"/>
            <a:ext cx="7457017" cy="55927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66900" y="6461125"/>
            <a:ext cx="5410200" cy="3968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https://www.flickr.com/photos/tracy_olson/61056391  https://creativecommons.org/licenses/by-sa/2.0/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243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2" y="708819"/>
            <a:ext cx="7253817" cy="5440363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943100" y="6384925"/>
            <a:ext cx="5257800" cy="47307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https://www.flickr.com/photos/76631347@N00/245469132/ 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810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54" y="721022"/>
            <a:ext cx="7329893" cy="541595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384925"/>
            <a:ext cx="5791200" cy="4730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https://www.flickr.com/photos/calliope/115061459 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96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DIP</a:t>
            </a:r>
          </a:p>
          <a:p>
            <a:pPr marL="0" indent="0" algn="ctr">
              <a:buNone/>
            </a:pPr>
            <a:r>
              <a:rPr lang="en-US" sz="4000" dirty="0" smtClean="0"/>
              <a:t>Dissemination Information Package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187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c</a:t>
            </a:r>
            <a:r>
              <a:rPr lang="en-US" sz="4000" dirty="0" smtClean="0"/>
              <a:t>onsumer ≠ dip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2108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8" y="861219"/>
            <a:ext cx="7699585" cy="5135563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638300" y="6232525"/>
            <a:ext cx="5867400" cy="62547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https://commons.wikimedia.org/wiki/File:Paris_Tuileries_Garden_Facepalm_statue.jpg 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3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514600"/>
            <a:ext cx="2971800" cy="2971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29840"/>
            <a:ext cx="3126722" cy="295656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2400" y="6156325"/>
            <a:ext cx="8839200" cy="7016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http://blog.memsource.com/wp-content/uploads/2012/02/winzip-icon.jpg  </a:t>
            </a:r>
          </a:p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http://cvs.bio.unc.edu/protocol/unzip-help/images/compressed-zip-file-icon-sml.jpg   17 U.S. Code § 107.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3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2" y="746919"/>
            <a:ext cx="7142916" cy="53641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08725"/>
            <a:ext cx="5638800" cy="5492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https://www.flickr.com/photos/henk-sijgers/16239076218  https://creativecommons.org/licenses/by-nc/2.0/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031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21" y="545712"/>
            <a:ext cx="6772559" cy="576657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461125"/>
            <a:ext cx="5486400" cy="3968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https://www.flickr.com/photos/jitze1942/4304584075 https://creativecommons.org/licenses/by/2.0/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607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/>
              <a:t>Multi </a:t>
            </a:r>
            <a:r>
              <a:rPr lang="en-US" sz="3600" dirty="0"/>
              <a:t>Emulator Super System (MESS)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www.mess.org</a:t>
            </a:r>
          </a:p>
        </p:txBody>
      </p:sp>
    </p:spTree>
    <p:extLst>
      <p:ext uri="{BB962C8B-B14F-4D97-AF65-F5344CB8AC3E}">
        <p14:creationId xmlns:p14="http://schemas.microsoft.com/office/powerpoint/2010/main" val="3596330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8" y="1042591"/>
            <a:ext cx="7971304" cy="477281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300" y="6308725"/>
            <a:ext cx="5105400" cy="5492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https://archive.org/details/library_magnavox_odyssey2 </a:t>
            </a:r>
          </a:p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Public domain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969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1" y="909581"/>
            <a:ext cx="7607658" cy="503883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8300" y="6156325"/>
            <a:ext cx="5867400" cy="7016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https://www.flickr.com/photos/opengridscheduler/23822487396/ </a:t>
            </a:r>
          </a:p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Public domain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99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4" y="906482"/>
            <a:ext cx="8183773" cy="5045036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838200" y="6232525"/>
            <a:ext cx="7467600" cy="625475"/>
          </a:xfrm>
        </p:spPr>
        <p:txBody>
          <a:bodyPr/>
          <a:lstStyle/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https://upload.wikimedia.org/wikipedia/commons/2/2c/Kaipola_paper_machines_1956.jpg  </a:t>
            </a:r>
          </a:p>
          <a:p>
            <a:r>
              <a:rPr lang="en-US" dirty="0" smtClean="0">
                <a:solidFill>
                  <a:prstClr val="white">
                    <a:tint val="75000"/>
                  </a:prstClr>
                </a:solidFill>
              </a:rPr>
              <a:t>Public domain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00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69128"/>
            <a:ext cx="8305800" cy="5719745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52600" y="6324600"/>
            <a:ext cx="5638800" cy="3968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https://www.flickr.com/photos/travelwayoflife/5685814540  https://creativecommons.org/licenses/by-sa/2.0/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0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0" y="917563"/>
            <a:ext cx="7488741" cy="502287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1200" y="6156325"/>
            <a:ext cx="5181600" cy="7016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https://en.wikipedia.org/wiki/Tin_can_wall  </a:t>
            </a:r>
          </a:p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Public domain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468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1" y="466838"/>
            <a:ext cx="8217018" cy="5924324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8300" y="6384925"/>
            <a:ext cx="5867400" cy="473075"/>
          </a:xfrm>
        </p:spPr>
        <p:txBody>
          <a:bodyPr/>
          <a:lstStyle/>
          <a:p>
            <a:r>
              <a:rPr lang="en-US" smtClean="0"/>
              <a:t>https://www.flickr.com/photos/notionscapital/5386330280  https://creativecommons.org/licenses/by/2.0/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5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4" y="609600"/>
            <a:ext cx="8728793" cy="563880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8300" y="6308725"/>
            <a:ext cx="5867400" cy="549275"/>
          </a:xfrm>
        </p:spPr>
        <p:txBody>
          <a:bodyPr/>
          <a:lstStyle/>
          <a:p>
            <a:r>
              <a:rPr lang="en-US" smtClean="0"/>
              <a:t>https://www.flickr.com/photos/notionscapital/5212986304  https://creativecommons.org/licenses/by/2.0/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1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25" y="557213"/>
            <a:ext cx="6287151" cy="574357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500" y="6461125"/>
            <a:ext cx="5715000" cy="396875"/>
          </a:xfrm>
        </p:spPr>
        <p:txBody>
          <a:bodyPr/>
          <a:lstStyle/>
          <a:p>
            <a:r>
              <a:rPr lang="en-US" smtClean="0"/>
              <a:t>https://pixabay.com/en/gull-wildlife-questioning-seagull-857447/  https://creativecommons.org/publicdomain/zero/1.0/deed.en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8800" dirty="0" smtClean="0"/>
              <a:t>SUSTAINABLE FINANCING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33176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0305"/>
            <a:ext cx="8458200" cy="563739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461125"/>
            <a:ext cx="5638800" cy="396875"/>
          </a:xfrm>
        </p:spPr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https://www.flickr.com/photos/markjsebastian/13965306323  https://creativecommons.org/licenses/by-sa/2.0/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83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47800"/>
            <a:ext cx="8763000" cy="3962400"/>
          </a:xfrm>
        </p:spPr>
        <p:txBody>
          <a:bodyPr anchor="ctr">
            <a:normAutofit/>
          </a:bodyPr>
          <a:lstStyle/>
          <a:p>
            <a:endParaRPr lang="en-US" sz="4000" dirty="0"/>
          </a:p>
          <a:p>
            <a:pPr marL="0" indent="0" algn="ctr">
              <a:buNone/>
            </a:pPr>
            <a:r>
              <a:rPr lang="en-US" sz="6000" dirty="0" smtClean="0"/>
              <a:t>tpverso.wordpress.com </a:t>
            </a:r>
            <a:endParaRPr lang="en-US" sz="6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33400" y="593467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thanks to </a:t>
            </a:r>
            <a:r>
              <a:rPr lang="en-US" dirty="0" smtClean="0"/>
              <a:t>the creators of all of the open culture </a:t>
            </a:r>
          </a:p>
          <a:p>
            <a:pPr algn="ctr"/>
            <a:r>
              <a:rPr lang="en-US" dirty="0" smtClean="0"/>
              <a:t>I used in this presentation.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0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1" y="228600"/>
            <a:ext cx="7504998" cy="585271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43100" y="6232525"/>
            <a:ext cx="5257800" cy="625475"/>
          </a:xfrm>
        </p:spPr>
        <p:txBody>
          <a:bodyPr/>
          <a:lstStyle/>
          <a:p>
            <a:r>
              <a:rPr lang="en-US" smtClean="0"/>
              <a:t>https://www.flickr.com/photos/jurvetson/4666384603  https://creativecommons.org/licenses/by/2.0/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9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2933</TotalTime>
  <Words>2848</Words>
  <Application>Microsoft Macintosh PowerPoint</Application>
  <PresentationFormat>On-screen Show (4:3)</PresentationFormat>
  <Paragraphs>371</Paragraphs>
  <Slides>82</Slides>
  <Notes>82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Swierczek, Julie C.</dc:creator>
  <cp:lastModifiedBy>Shaun Ellis</cp:lastModifiedBy>
  <cp:revision>1092</cp:revision>
  <dcterms:created xsi:type="dcterms:W3CDTF">2015-05-12T18:02:41Z</dcterms:created>
  <dcterms:modified xsi:type="dcterms:W3CDTF">2016-03-08T13:58:23Z</dcterms:modified>
</cp:coreProperties>
</file>