
<file path=[Content_Types].xml><?xml version="1.0" encoding="utf-8"?>
<Types xmlns="http://schemas.openxmlformats.org/package/2006/content-types">
  <Default Extension="xml" ContentType="application/xml"/>
  <Default Extension="aifc" ContentType="audio/unknown"/>
  <Default Extension="mp4" ContentType="video/mp4"/>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 id="271" r:id="rId17"/>
    <p:sldId id="273" r:id="rId18"/>
    <p:sldId id="287" r:id="rId19"/>
    <p:sldId id="288" r:id="rId20"/>
    <p:sldId id="289" r:id="rId21"/>
    <p:sldId id="290" r:id="rId22"/>
    <p:sldId id="274" r:id="rId23"/>
    <p:sldId id="277" r:id="rId24"/>
    <p:sldId id="291" r:id="rId25"/>
    <p:sldId id="278" r:id="rId26"/>
    <p:sldId id="279" r:id="rId27"/>
    <p:sldId id="281" r:id="rId28"/>
    <p:sldId id="282" r:id="rId29"/>
    <p:sldId id="292"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63775"/>
  </p:normalViewPr>
  <p:slideViewPr>
    <p:cSldViewPr snapToGrid="0" snapToObjects="1">
      <p:cViewPr>
        <p:scale>
          <a:sx n="57" d="100"/>
          <a:sy n="57" d="100"/>
        </p:scale>
        <p:origin x="21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749D12-A39E-BF48-A1FC-502604F04FE2}" type="datetimeFigureOut">
              <a:rPr lang="en-US" smtClean="0"/>
              <a:t>3/8/16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D9D7AA-2C31-DB47-A435-74CB9F76BFCA}" type="slidenum">
              <a:rPr lang="en-US" smtClean="0"/>
              <a:t>‹#›</a:t>
            </a:fld>
            <a:endParaRPr lang="en-US"/>
          </a:p>
        </p:txBody>
      </p:sp>
    </p:spTree>
    <p:extLst>
      <p:ext uri="{BB962C8B-B14F-4D97-AF65-F5344CB8AC3E}">
        <p14:creationId xmlns:p14="http://schemas.microsoft.com/office/powerpoint/2010/main" val="917713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60E92-1D12-3541-8B84-2D520460A561}" type="datetimeFigureOut">
              <a:rPr lang="en-US" smtClean="0"/>
              <a:t>3/8/16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794F0-1B09-2148-B895-C847D34C6037}" type="slidenum">
              <a:rPr lang="en-US" smtClean="0"/>
              <a:t>‹#›</a:t>
            </a:fld>
            <a:endParaRPr lang="en-US"/>
          </a:p>
        </p:txBody>
      </p:sp>
    </p:spTree>
    <p:extLst>
      <p:ext uri="{BB962C8B-B14F-4D97-AF65-F5344CB8AC3E}">
        <p14:creationId xmlns:p14="http://schemas.microsoft.com/office/powerpoint/2010/main" val="70725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bit.ly"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id.loc.gov"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Hi, I’m Christina Harlow, and I work on metadata at Cornell University. My slides and speaker’s notes - which I’ll try to follow closely - are available at that</a:t>
            </a:r>
            <a:r>
              <a:rPr lang="en-US" sz="1200" u="none" kern="1200" dirty="0" smtClean="0">
                <a:solidFill>
                  <a:schemeClr val="tx1"/>
                </a:solidFill>
                <a:latin typeface="+mn-lt"/>
                <a:ea typeface="+mn-ea"/>
                <a:cs typeface="+mn-cs"/>
              </a:rPr>
              <a:t> </a:t>
            </a:r>
            <a:r>
              <a:rPr lang="en-US" sz="1200" u="none" kern="1200" dirty="0" smtClean="0">
                <a:solidFill>
                  <a:schemeClr val="tx1"/>
                </a:solidFill>
                <a:latin typeface="+mn-lt"/>
                <a:ea typeface="+mn-ea"/>
                <a:cs typeface="+mn-cs"/>
                <a:hlinkClick r:id="rId3"/>
              </a:rPr>
              <a:t>bit.ly link. With that, let me move to my actual starting slide…</a:t>
            </a:r>
          </a:p>
          <a:p>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1</a:t>
            </a:fld>
            <a:endParaRPr lang="en-US"/>
          </a:p>
        </p:txBody>
      </p:sp>
    </p:spTree>
    <p:extLst>
      <p:ext uri="{BB962C8B-B14F-4D97-AF65-F5344CB8AC3E}">
        <p14:creationId xmlns:p14="http://schemas.microsoft.com/office/powerpoint/2010/main" val="1117307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353535"/>
                </a:solidFill>
                <a:latin typeface="Helvetica" charset="0"/>
              </a:rPr>
              <a:t>Early on, </a:t>
            </a:r>
            <a:r>
              <a:rPr lang="en-US" dirty="0" err="1" smtClean="0">
                <a:solidFill>
                  <a:srgbClr val="353535"/>
                </a:solidFill>
                <a:latin typeface="Helvetica" charset="0"/>
              </a:rPr>
              <a:t>OpenRefine</a:t>
            </a:r>
            <a:r>
              <a:rPr lang="en-US" dirty="0" smtClean="0">
                <a:solidFill>
                  <a:srgbClr val="353535"/>
                </a:solidFill>
                <a:latin typeface="Helvetica" charset="0"/>
              </a:rPr>
              <a:t> (</a:t>
            </a:r>
            <a:r>
              <a:rPr lang="en-US" dirty="0" err="1" smtClean="0">
                <a:solidFill>
                  <a:srgbClr val="353535"/>
                </a:solidFill>
                <a:latin typeface="Helvetica" charset="0"/>
              </a:rPr>
              <a:t>openrefine.org</a:t>
            </a:r>
            <a:r>
              <a:rPr lang="en-US" dirty="0" smtClean="0">
                <a:solidFill>
                  <a:srgbClr val="353535"/>
                </a:solidFill>
                <a:latin typeface="Helvetica" charset="0"/>
              </a:rPr>
              <a:t>) was offered as something I could use to help with data </a:t>
            </a:r>
            <a:r>
              <a:rPr lang="en-US" dirty="0" err="1" smtClean="0">
                <a:solidFill>
                  <a:srgbClr val="353535"/>
                </a:solidFill>
                <a:latin typeface="Helvetica" charset="0"/>
              </a:rPr>
              <a:t>munging</a:t>
            </a:r>
            <a:r>
              <a:rPr lang="en-US" dirty="0" smtClean="0">
                <a:solidFill>
                  <a:srgbClr val="353535"/>
                </a:solidFill>
                <a:latin typeface="Helvetica" charset="0"/>
              </a:rPr>
              <a:t> work. </a:t>
            </a:r>
            <a:r>
              <a:rPr lang="en-US" dirty="0" err="1" smtClean="0">
                <a:solidFill>
                  <a:srgbClr val="353535"/>
                </a:solidFill>
                <a:latin typeface="Helvetica" charset="0"/>
              </a:rPr>
              <a:t>OpenRefine</a:t>
            </a:r>
            <a:r>
              <a:rPr lang="en-US" dirty="0" smtClean="0">
                <a:solidFill>
                  <a:srgbClr val="353535"/>
                </a:solidFill>
                <a:latin typeface="Helvetica" charset="0"/>
              </a:rPr>
              <a:t> is a tool many here are probably aware of, and I’m not going to go into it at length (though there are links in my slides to more information). It was originally presented as a way to do data normalization, but two things stood out: </a:t>
            </a:r>
          </a:p>
          <a:p>
            <a:r>
              <a:rPr lang="en-US" dirty="0" smtClean="0">
                <a:solidFill>
                  <a:srgbClr val="353535"/>
                </a:solidFill>
                <a:latin typeface="Helvetica" charset="0"/>
              </a:rPr>
              <a:t>	-</a:t>
            </a:r>
            <a:r>
              <a:rPr lang="en-US" baseline="0" dirty="0" smtClean="0">
                <a:solidFill>
                  <a:srgbClr val="353535"/>
                </a:solidFill>
                <a:latin typeface="Helvetica" charset="0"/>
              </a:rPr>
              <a:t> the </a:t>
            </a:r>
            <a:r>
              <a:rPr lang="en-US" dirty="0" err="1" smtClean="0">
                <a:solidFill>
                  <a:srgbClr val="353535"/>
                </a:solidFill>
                <a:latin typeface="Helvetica" charset="0"/>
              </a:rPr>
              <a:t>OpenRefine</a:t>
            </a:r>
            <a:r>
              <a:rPr lang="en-US" dirty="0" smtClean="0">
                <a:solidFill>
                  <a:srgbClr val="353535"/>
                </a:solidFill>
                <a:latin typeface="Helvetica" charset="0"/>
              </a:rPr>
              <a:t> Standard Reconciliation Service API</a:t>
            </a:r>
          </a:p>
          <a:p>
            <a:r>
              <a:rPr lang="en-US" dirty="0" smtClean="0">
                <a:solidFill>
                  <a:srgbClr val="353535"/>
                </a:solidFill>
                <a:latin typeface="Helvetica" charset="0"/>
              </a:rPr>
              <a:t>	- the</a:t>
            </a:r>
            <a:r>
              <a:rPr lang="en-US" baseline="0" dirty="0" smtClean="0">
                <a:solidFill>
                  <a:srgbClr val="353535"/>
                </a:solidFill>
                <a:latin typeface="Helvetica" charset="0"/>
              </a:rPr>
              <a:t> </a:t>
            </a:r>
            <a:r>
              <a:rPr lang="en-US" dirty="0" smtClean="0">
                <a:solidFill>
                  <a:srgbClr val="353535"/>
                </a:solidFill>
                <a:latin typeface="Helvetica" charset="0"/>
              </a:rPr>
              <a:t>Linked Open Data Refine (or </a:t>
            </a:r>
            <a:r>
              <a:rPr lang="en-US" dirty="0" err="1" smtClean="0">
                <a:solidFill>
                  <a:srgbClr val="353535"/>
                </a:solidFill>
                <a:latin typeface="Helvetica" charset="0"/>
              </a:rPr>
              <a:t>LODRefine</a:t>
            </a:r>
            <a:r>
              <a:rPr lang="en-US" dirty="0" smtClean="0">
                <a:solidFill>
                  <a:srgbClr val="353535"/>
                </a:solidFill>
                <a:latin typeface="Helvetica" charset="0"/>
              </a:rPr>
              <a:t>) SPARQL Reconciliation Service</a:t>
            </a:r>
          </a:p>
          <a:p>
            <a:endParaRPr lang="en-US" dirty="0" smtClean="0">
              <a:solidFill>
                <a:srgbClr val="353535"/>
              </a:solidFill>
              <a:latin typeface="Helvetica" charset="0"/>
            </a:endParaRPr>
          </a:p>
          <a:p>
            <a:r>
              <a:rPr lang="en-US" dirty="0" smtClean="0">
                <a:solidFill>
                  <a:srgbClr val="353535"/>
                </a:solidFill>
                <a:latin typeface="Helvetica" charset="0"/>
              </a:rPr>
              <a:t>I need to stop here for a second to touch on what I mean by reconciliation - this and my work on it going forward having been heavily influenced by this introduction to </a:t>
            </a:r>
            <a:r>
              <a:rPr lang="en-US" dirty="0" err="1" smtClean="0">
                <a:solidFill>
                  <a:srgbClr val="353535"/>
                </a:solidFill>
                <a:latin typeface="Helvetica" charset="0"/>
              </a:rPr>
              <a:t>OpenRefine</a:t>
            </a:r>
            <a:r>
              <a:rPr lang="en-US" dirty="0" smtClean="0">
                <a:solidFill>
                  <a:srgbClr val="353535"/>
                </a:solidFill>
                <a:latin typeface="Helvetica" charset="0"/>
              </a:rPr>
              <a:t>.</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10</a:t>
            </a:fld>
            <a:endParaRPr lang="en-US"/>
          </a:p>
        </p:txBody>
      </p:sp>
    </p:spTree>
    <p:extLst>
      <p:ext uri="{BB962C8B-B14F-4D97-AF65-F5344CB8AC3E}">
        <p14:creationId xmlns:p14="http://schemas.microsoft.com/office/powerpoint/2010/main" val="452211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har char="8"/>
            </a:pPr>
            <a:r>
              <a:rPr lang="en-US" dirty="0" smtClean="0">
                <a:solidFill>
                  <a:srgbClr val="353535"/>
                </a:solidFill>
                <a:latin typeface="Helvetica" charset="0"/>
              </a:rPr>
              <a:t>Reconciliation in the context of how I work (and in</a:t>
            </a:r>
            <a:r>
              <a:rPr lang="en-US" baseline="0" dirty="0" smtClean="0">
                <a:solidFill>
                  <a:srgbClr val="353535"/>
                </a:solidFill>
                <a:latin typeface="Helvetica" charset="0"/>
              </a:rPr>
              <a:t> that of </a:t>
            </a:r>
            <a:r>
              <a:rPr lang="en-US" dirty="0" err="1" smtClean="0">
                <a:solidFill>
                  <a:srgbClr val="353535"/>
                </a:solidFill>
                <a:latin typeface="Helvetica" charset="0"/>
              </a:rPr>
              <a:t>OpenRefine</a:t>
            </a:r>
            <a:r>
              <a:rPr lang="en-US" dirty="0" smtClean="0">
                <a:solidFill>
                  <a:srgbClr val="353535"/>
                </a:solidFill>
                <a:latin typeface="Helvetica" charset="0"/>
              </a:rPr>
              <a:t>) is that I have some data describing an entity, I’m going to match it to other data describing an entity, in such a way that they are linked as describing the same entity. This is taking Reconciliation broadly, with no assumptions about what data we are starting with or matching against - it could be labels, identifiers, URIs, or other.</a:t>
            </a:r>
          </a:p>
          <a:p>
            <a:endParaRPr lang="en-US" dirty="0" smtClean="0">
              <a:solidFill>
                <a:srgbClr val="353535"/>
              </a:solidFill>
              <a:latin typeface="Helvetica" charset="0"/>
            </a:endParaRPr>
          </a:p>
          <a:p>
            <a:r>
              <a:rPr lang="en-US" dirty="0" smtClean="0">
                <a:solidFill>
                  <a:srgbClr val="353535"/>
                </a:solidFill>
                <a:latin typeface="Helvetica" charset="0"/>
              </a:rPr>
              <a:t>What you’ll hear about more specifically are these concepts:</a:t>
            </a:r>
          </a:p>
          <a:p>
            <a:endParaRPr lang="en-US" dirty="0" smtClean="0">
              <a:solidFill>
                <a:srgbClr val="353535"/>
              </a:solidFill>
              <a:latin typeface="Helvetica" charset="0"/>
            </a:endParaRPr>
          </a:p>
          <a:p>
            <a:pPr>
              <a:buChar char="⁃"/>
            </a:pPr>
            <a:r>
              <a:rPr lang="en-US" dirty="0" smtClean="0">
                <a:solidFill>
                  <a:srgbClr val="353535"/>
                </a:solidFill>
                <a:latin typeface="Helvetica" charset="0"/>
              </a:rPr>
              <a:t>Reconciliation (Things/URIs to Things/URIs)</a:t>
            </a:r>
          </a:p>
          <a:p>
            <a:pPr>
              <a:buChar char="⁃"/>
            </a:pPr>
            <a:r>
              <a:rPr lang="en-US" dirty="0" smtClean="0">
                <a:solidFill>
                  <a:srgbClr val="353535"/>
                </a:solidFill>
                <a:latin typeface="Helvetica" charset="0"/>
              </a:rPr>
              <a:t>Entity Resolution (Strings/Labels to Things/URIs)</a:t>
            </a:r>
          </a:p>
          <a:p>
            <a:pPr>
              <a:buChar char="⁃"/>
            </a:pPr>
            <a:r>
              <a:rPr lang="en-US" dirty="0" smtClean="0">
                <a:solidFill>
                  <a:srgbClr val="353535"/>
                </a:solidFill>
                <a:latin typeface="Helvetica" charset="0"/>
              </a:rPr>
              <a:t>Lexicalization (Things/URIs to Strings/Labels)</a:t>
            </a:r>
          </a:p>
          <a:p>
            <a:endParaRPr lang="en-US" dirty="0" smtClean="0">
              <a:solidFill>
                <a:srgbClr val="353535"/>
              </a:solidFill>
              <a:latin typeface="Helvetica" charset="0"/>
            </a:endParaRPr>
          </a:p>
          <a:p>
            <a:r>
              <a:rPr lang="en-US" dirty="0" smtClean="0">
                <a:solidFill>
                  <a:srgbClr val="353535"/>
                </a:solidFill>
                <a:latin typeface="Helvetica" charset="0"/>
              </a:rPr>
              <a:t>I don’t focus on any of these alone, so take reconciliation here to be entity matching generally.</a:t>
            </a:r>
            <a:endParaRPr lang="en-US" dirty="0" smtClean="0"/>
          </a:p>
          <a:p>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11</a:t>
            </a:fld>
            <a:endParaRPr lang="en-US"/>
          </a:p>
        </p:txBody>
      </p:sp>
    </p:spTree>
    <p:extLst>
      <p:ext uri="{BB962C8B-B14F-4D97-AF65-F5344CB8AC3E}">
        <p14:creationId xmlns:p14="http://schemas.microsoft.com/office/powerpoint/2010/main" val="1940329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353535"/>
                </a:solidFill>
                <a:latin typeface="Helvetica" charset="0"/>
              </a:rPr>
              <a:t>Having covered this, let’s jump back to what I did and how it influenced</a:t>
            </a:r>
            <a:r>
              <a:rPr lang="en-US" baseline="0" dirty="0" smtClean="0">
                <a:solidFill>
                  <a:srgbClr val="353535"/>
                </a:solidFill>
                <a:latin typeface="Helvetica" charset="0"/>
              </a:rPr>
              <a:t> me going forward</a:t>
            </a:r>
            <a:r>
              <a:rPr lang="en-US" dirty="0" smtClean="0">
                <a:solidFill>
                  <a:srgbClr val="353535"/>
                </a:solidFill>
                <a:latin typeface="Helvetica" charset="0"/>
              </a:rPr>
              <a:t>. Working with </a:t>
            </a:r>
            <a:r>
              <a:rPr lang="en-US" dirty="0" err="1" smtClean="0">
                <a:solidFill>
                  <a:srgbClr val="353535"/>
                </a:solidFill>
                <a:latin typeface="Helvetica" charset="0"/>
              </a:rPr>
              <a:t>OpenRefine</a:t>
            </a:r>
            <a:r>
              <a:rPr lang="en-US" dirty="0" smtClean="0">
                <a:solidFill>
                  <a:srgbClr val="353535"/>
                </a:solidFill>
                <a:latin typeface="Helvetica" charset="0"/>
              </a:rPr>
              <a:t> reconciliation templates built by others - including Ted, who will be speaking after me - I could build an API that handled taking data from </a:t>
            </a:r>
            <a:r>
              <a:rPr lang="en-US" dirty="0" err="1" smtClean="0">
                <a:solidFill>
                  <a:srgbClr val="353535"/>
                </a:solidFill>
                <a:latin typeface="Helvetica" charset="0"/>
              </a:rPr>
              <a:t>OpenRefine</a:t>
            </a:r>
            <a:r>
              <a:rPr lang="en-US" dirty="0" smtClean="0">
                <a:solidFill>
                  <a:srgbClr val="353535"/>
                </a:solidFill>
                <a:latin typeface="Helvetica" charset="0"/>
              </a:rPr>
              <a:t>, matching to an external dataset (usually one available through API), generating some basic scoring, then returning the identifier and label (and sometimes other information) from that work.</a:t>
            </a:r>
          </a:p>
          <a:p>
            <a:endParaRPr lang="en-US" dirty="0" smtClean="0">
              <a:solidFill>
                <a:srgbClr val="353535"/>
              </a:solidFill>
              <a:latin typeface="Helvetica" charset="0"/>
            </a:endParaRPr>
          </a:p>
          <a:p>
            <a:r>
              <a:rPr lang="en-US" dirty="0" smtClean="0">
                <a:solidFill>
                  <a:srgbClr val="353535"/>
                </a:solidFill>
                <a:latin typeface="Helvetica" charset="0"/>
              </a:rPr>
              <a:t>This became the template for later, scripting only efforts: taking data to be matched, including other data from that row/record that can help improve the match, performing normalization, querying the external dataset, getting the top few matches, then pulling back the wanted information and generating a score.</a:t>
            </a:r>
            <a:endParaRPr lang="en-US" dirty="0" smtClean="0"/>
          </a:p>
          <a:p>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12</a:t>
            </a:fld>
            <a:endParaRPr lang="en-US"/>
          </a:p>
        </p:txBody>
      </p:sp>
    </p:spTree>
    <p:extLst>
      <p:ext uri="{BB962C8B-B14F-4D97-AF65-F5344CB8AC3E}">
        <p14:creationId xmlns:p14="http://schemas.microsoft.com/office/powerpoint/2010/main" val="676513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353535"/>
                </a:solidFill>
                <a:latin typeface="Helvetica" charset="0"/>
              </a:rPr>
              <a:t>So, matching occurs</a:t>
            </a:r>
            <a:r>
              <a:rPr lang="en-US" baseline="0" dirty="0" smtClean="0">
                <a:solidFill>
                  <a:srgbClr val="353535"/>
                </a:solidFill>
                <a:latin typeface="Helvetica" charset="0"/>
              </a:rPr>
              <a:t> we see in </a:t>
            </a:r>
            <a:r>
              <a:rPr lang="en-US" baseline="0" dirty="0" err="1" smtClean="0">
                <a:solidFill>
                  <a:srgbClr val="353535"/>
                </a:solidFill>
                <a:latin typeface="Helvetica" charset="0"/>
              </a:rPr>
              <a:t>OpenRefine</a:t>
            </a:r>
            <a:r>
              <a:rPr lang="en-US" baseline="0" dirty="0" smtClean="0">
                <a:solidFill>
                  <a:srgbClr val="353535"/>
                </a:solidFill>
                <a:latin typeface="Helvetica" charset="0"/>
              </a:rPr>
              <a:t> using this service.</a:t>
            </a:r>
            <a:endParaRPr lang="en-US" dirty="0" smtClean="0">
              <a:solidFill>
                <a:srgbClr val="353535"/>
              </a:solidFill>
              <a:latin typeface="Helvetica" charset="0"/>
            </a:endParaRPr>
          </a:p>
          <a:p>
            <a:pPr>
              <a:buChar char="1"/>
            </a:pPr>
            <a:endParaRPr lang="en-US" dirty="0" smtClean="0">
              <a:solidFill>
                <a:srgbClr val="353535"/>
              </a:solidFill>
              <a:latin typeface="Helvetica" charset="0"/>
            </a:endParaRPr>
          </a:p>
          <a:p>
            <a:pPr>
              <a:buChar char="1"/>
            </a:pPr>
            <a:r>
              <a:rPr lang="en-US" dirty="0" err="1" smtClean="0">
                <a:solidFill>
                  <a:srgbClr val="353535"/>
                </a:solidFill>
                <a:latin typeface="Helvetica" charset="0"/>
              </a:rPr>
              <a:t>Holla</a:t>
            </a:r>
            <a:r>
              <a:rPr lang="en-US" dirty="0" smtClean="0">
                <a:solidFill>
                  <a:srgbClr val="353535"/>
                </a:solidFill>
                <a:latin typeface="Helvetica" charset="0"/>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13</a:t>
            </a:fld>
            <a:endParaRPr lang="en-US"/>
          </a:p>
        </p:txBody>
      </p:sp>
    </p:spTree>
    <p:extLst>
      <p:ext uri="{BB962C8B-B14F-4D97-AF65-F5344CB8AC3E}">
        <p14:creationId xmlns:p14="http://schemas.microsoft.com/office/powerpoint/2010/main" val="806983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har char="1"/>
            </a:pPr>
            <a:r>
              <a:rPr lang="en-US" dirty="0" smtClean="0">
                <a:solidFill>
                  <a:srgbClr val="353535"/>
                </a:solidFill>
                <a:latin typeface="Helvetica" charset="0"/>
              </a:rPr>
              <a:t>This project need was also soon expressed in MARC Functions as well – in particular, for replacing Authority Vendor functionalities my previous job couldn’t afford, and NACO</a:t>
            </a:r>
            <a:r>
              <a:rPr lang="en-US" baseline="0" dirty="0" smtClean="0">
                <a:solidFill>
                  <a:srgbClr val="353535"/>
                </a:solidFill>
                <a:latin typeface="Helvetica" charset="0"/>
              </a:rPr>
              <a:t> (Name Authority File record creation) commitments we couldn’t support. We see a lot of data ingenuity comes about by working around unsustainable data management workflows like those of NACO. </a:t>
            </a:r>
            <a:endParaRPr lang="en-US" dirty="0" smtClean="0">
              <a:solidFill>
                <a:srgbClr val="353535"/>
              </a:solidFill>
              <a:latin typeface="Helvetica" charset="0"/>
            </a:endParaRPr>
          </a:p>
          <a:p>
            <a:endParaRPr lang="en-US" dirty="0" smtClean="0">
              <a:solidFill>
                <a:srgbClr val="353535"/>
              </a:solidFill>
              <a:latin typeface="Helvetica" charset="0"/>
            </a:endParaRPr>
          </a:p>
          <a:p>
            <a:r>
              <a:rPr lang="en-US" dirty="0" smtClean="0">
                <a:solidFill>
                  <a:srgbClr val="353535"/>
                </a:solidFill>
                <a:latin typeface="Helvetica" charset="0"/>
              </a:rPr>
              <a:t>With </a:t>
            </a:r>
            <a:r>
              <a:rPr lang="en-US" dirty="0" err="1" smtClean="0">
                <a:solidFill>
                  <a:srgbClr val="353535"/>
                </a:solidFill>
                <a:latin typeface="Helvetica" charset="0"/>
              </a:rPr>
              <a:t>MARCEdit</a:t>
            </a:r>
            <a:r>
              <a:rPr lang="en-US" dirty="0" smtClean="0">
                <a:solidFill>
                  <a:srgbClr val="353535"/>
                </a:solidFill>
                <a:latin typeface="Helvetica" charset="0"/>
              </a:rPr>
              <a:t>, you’ve got similar functionalities, based off of controlled headings in MARC and matching with primarily the Library of Congress Headings and/or OCLC services - VIAF, FAST.</a:t>
            </a:r>
          </a:p>
          <a:p>
            <a:endParaRPr lang="en-US" dirty="0" smtClean="0">
              <a:solidFill>
                <a:srgbClr val="353535"/>
              </a:solidFill>
              <a:latin typeface="Helvetica" charset="0"/>
            </a:endParaRPr>
          </a:p>
          <a:p>
            <a:r>
              <a:rPr lang="en-US" dirty="0" smtClean="0">
                <a:solidFill>
                  <a:srgbClr val="353535"/>
                </a:solidFill>
                <a:latin typeface="Helvetica" charset="0"/>
              </a:rPr>
              <a:t>So</a:t>
            </a:r>
            <a:r>
              <a:rPr lang="is-IS" dirty="0" smtClean="0">
                <a:solidFill>
                  <a:srgbClr val="353535"/>
                </a:solidFill>
                <a:latin typeface="Helvetica" charset="0"/>
              </a:rPr>
              <a:t>…</a:t>
            </a:r>
            <a:endParaRPr lang="en-US" dirty="0" smtClean="0"/>
          </a:p>
        </p:txBody>
      </p:sp>
      <p:sp>
        <p:nvSpPr>
          <p:cNvPr id="4" name="Slide Number Placeholder 3"/>
          <p:cNvSpPr>
            <a:spLocks noGrp="1"/>
          </p:cNvSpPr>
          <p:nvPr>
            <p:ph type="sldNum" sz="quarter" idx="10"/>
          </p:nvPr>
        </p:nvSpPr>
        <p:spPr/>
        <p:txBody>
          <a:bodyPr/>
          <a:lstStyle/>
          <a:p>
            <a:fld id="{F9B794F0-1B09-2148-B895-C847D34C6037}" type="slidenum">
              <a:rPr lang="en-US" smtClean="0"/>
              <a:t>14</a:t>
            </a:fld>
            <a:endParaRPr lang="en-US"/>
          </a:p>
        </p:txBody>
      </p:sp>
    </p:spTree>
    <p:extLst>
      <p:ext uri="{BB962C8B-B14F-4D97-AF65-F5344CB8AC3E}">
        <p14:creationId xmlns:p14="http://schemas.microsoft.com/office/powerpoint/2010/main" val="115227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353535"/>
                </a:solidFill>
                <a:latin typeface="Helvetica" charset="0"/>
              </a:rPr>
              <a:t>More matching! See the URI in</a:t>
            </a:r>
            <a:r>
              <a:rPr lang="en-US" baseline="0" dirty="0" smtClean="0">
                <a:solidFill>
                  <a:srgbClr val="353535"/>
                </a:solidFill>
                <a:latin typeface="Helvetica" charset="0"/>
              </a:rPr>
              <a:t> the subfield 0.</a:t>
            </a:r>
            <a:endParaRPr lang="en-US" dirty="0" smtClean="0">
              <a:solidFill>
                <a:srgbClr val="353535"/>
              </a:solidFill>
              <a:latin typeface="Helvetica" charset="0"/>
            </a:endParaRPr>
          </a:p>
          <a:p>
            <a:endParaRPr lang="en-US" dirty="0" smtClean="0">
              <a:solidFill>
                <a:srgbClr val="353535"/>
              </a:solidFill>
              <a:latin typeface="Helvetica" charset="0"/>
            </a:endParaRPr>
          </a:p>
          <a:p>
            <a:pPr>
              <a:buChar char="1"/>
            </a:pPr>
            <a:r>
              <a:rPr lang="en-US" dirty="0" err="1" smtClean="0">
                <a:solidFill>
                  <a:srgbClr val="353535"/>
                </a:solidFill>
                <a:latin typeface="Helvetica" charset="0"/>
              </a:rPr>
              <a:t>Holla</a:t>
            </a:r>
            <a:r>
              <a:rPr lang="en-US" dirty="0" smtClean="0">
                <a:solidFill>
                  <a:srgbClr val="353535"/>
                </a:solidFill>
                <a:latin typeface="Helvetica" charset="0"/>
              </a:rPr>
              <a:t>!</a:t>
            </a:r>
          </a:p>
          <a:p>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15</a:t>
            </a:fld>
            <a:endParaRPr lang="en-US"/>
          </a:p>
        </p:txBody>
      </p:sp>
    </p:spTree>
    <p:extLst>
      <p:ext uri="{BB962C8B-B14F-4D97-AF65-F5344CB8AC3E}">
        <p14:creationId xmlns:p14="http://schemas.microsoft.com/office/powerpoint/2010/main" val="51336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353535"/>
                </a:solidFill>
                <a:latin typeface="Helvetica" charset="0"/>
              </a:rPr>
              <a:t>But we quickly see where these services hit their limits. </a:t>
            </a:r>
          </a:p>
          <a:p>
            <a:endParaRPr lang="en-US" dirty="0" smtClean="0">
              <a:solidFill>
                <a:srgbClr val="353535"/>
              </a:solidFill>
              <a:latin typeface="Helvetica" charset="0"/>
            </a:endParaRPr>
          </a:p>
          <a:p>
            <a:r>
              <a:rPr lang="en-US" dirty="0" smtClean="0">
                <a:solidFill>
                  <a:srgbClr val="353535"/>
                </a:solidFill>
                <a:latin typeface="Helvetica" charset="0"/>
              </a:rPr>
              <a:t>At first, just automatic querying of APIs in various</a:t>
            </a:r>
            <a:r>
              <a:rPr lang="en-US" baseline="0" dirty="0" smtClean="0">
                <a:solidFill>
                  <a:srgbClr val="353535"/>
                </a:solidFill>
                <a:latin typeface="Helvetica" charset="0"/>
              </a:rPr>
              <a:t> interfaces</a:t>
            </a:r>
            <a:r>
              <a:rPr lang="en-US" dirty="0" smtClean="0">
                <a:solidFill>
                  <a:srgbClr val="353535"/>
                </a:solidFill>
                <a:latin typeface="Helvetica" charset="0"/>
              </a:rPr>
              <a:t> was a coup, but there were </a:t>
            </a:r>
            <a:r>
              <a:rPr lang="en-US" dirty="0" err="1" smtClean="0">
                <a:solidFill>
                  <a:srgbClr val="353535"/>
                </a:solidFill>
                <a:latin typeface="Helvetica" charset="0"/>
              </a:rPr>
              <a:t>mis</a:t>
            </a:r>
            <a:r>
              <a:rPr lang="en-US" dirty="0" smtClean="0">
                <a:solidFill>
                  <a:srgbClr val="353535"/>
                </a:solidFill>
                <a:latin typeface="Helvetica" charset="0"/>
              </a:rPr>
              <a:t>-matches. There were lack of matches. There was needed normalization. There was missing data. For </a:t>
            </a:r>
            <a:r>
              <a:rPr lang="en-US" dirty="0" err="1" smtClean="0">
                <a:solidFill>
                  <a:srgbClr val="353535"/>
                </a:solidFill>
                <a:latin typeface="Helvetica" charset="0"/>
              </a:rPr>
              <a:t>OpenRefine</a:t>
            </a:r>
            <a:r>
              <a:rPr lang="en-US" dirty="0" smtClean="0">
                <a:solidFill>
                  <a:srgbClr val="353535"/>
                </a:solidFill>
                <a:latin typeface="Helvetica" charset="0"/>
              </a:rPr>
              <a:t> (and </a:t>
            </a:r>
            <a:r>
              <a:rPr lang="en-US" dirty="0" err="1" smtClean="0">
                <a:solidFill>
                  <a:srgbClr val="353535"/>
                </a:solidFill>
                <a:latin typeface="Helvetica" charset="0"/>
              </a:rPr>
              <a:t>LODRefine</a:t>
            </a:r>
            <a:r>
              <a:rPr lang="en-US" dirty="0" smtClean="0">
                <a:solidFill>
                  <a:srgbClr val="353535"/>
                </a:solidFill>
                <a:latin typeface="Helvetica" charset="0"/>
              </a:rPr>
              <a:t>), there was a lack of maintainers for the tools, meaning functionalities like the SPARQL Reconciliation Service became just a glimpse of what we could have… (hint, java developers in the room).</a:t>
            </a:r>
          </a:p>
          <a:p>
            <a:endParaRPr lang="en-US" dirty="0" smtClean="0">
              <a:solidFill>
                <a:srgbClr val="353535"/>
              </a:solidFill>
              <a:latin typeface="Helvetica" charset="0"/>
            </a:endParaRPr>
          </a:p>
          <a:p>
            <a:r>
              <a:rPr lang="en-US" dirty="0" smtClean="0">
                <a:solidFill>
                  <a:srgbClr val="353535"/>
                </a:solidFill>
                <a:latin typeface="Helvetica" charset="0"/>
              </a:rPr>
              <a:t>I started to load more and more fine tuning in my own reconciliation API functionalities for </a:t>
            </a:r>
            <a:r>
              <a:rPr lang="en-US" dirty="0" err="1" smtClean="0">
                <a:solidFill>
                  <a:srgbClr val="353535"/>
                </a:solidFill>
                <a:latin typeface="Helvetica" charset="0"/>
              </a:rPr>
              <a:t>OpenRefine</a:t>
            </a:r>
            <a:r>
              <a:rPr lang="en-US" dirty="0" smtClean="0">
                <a:solidFill>
                  <a:srgbClr val="353535"/>
                </a:solidFill>
                <a:latin typeface="Helvetica" charset="0"/>
              </a:rPr>
              <a:t>, but as the data </a:t>
            </a:r>
            <a:r>
              <a:rPr lang="en-US" dirty="0" err="1" smtClean="0">
                <a:solidFill>
                  <a:srgbClr val="353535"/>
                </a:solidFill>
                <a:latin typeface="Helvetica" charset="0"/>
              </a:rPr>
              <a:t>munging</a:t>
            </a:r>
            <a:r>
              <a:rPr lang="en-US" dirty="0" smtClean="0">
                <a:solidFill>
                  <a:srgbClr val="353535"/>
                </a:solidFill>
                <a:latin typeface="Helvetica" charset="0"/>
              </a:rPr>
              <a:t> to support and rank matching began to get more and more involved, and as the datasets began to get bigger and bigger, we saw the limits of these tools</a:t>
            </a:r>
            <a:r>
              <a:rPr lang="en-US" baseline="0" dirty="0" smtClean="0">
                <a:solidFill>
                  <a:srgbClr val="353535"/>
                </a:solidFill>
                <a:latin typeface="Helvetica" charset="0"/>
              </a:rPr>
              <a:t> (and APIs).</a:t>
            </a:r>
          </a:p>
          <a:p>
            <a:endParaRPr lang="en-US" baseline="0" dirty="0" smtClean="0">
              <a:solidFill>
                <a:srgbClr val="353535"/>
              </a:solidFill>
              <a:latin typeface="Helvetica" charset="0"/>
            </a:endParaRPr>
          </a:p>
          <a:p>
            <a:r>
              <a:rPr lang="en-US" baseline="0" dirty="0" smtClean="0">
                <a:solidFill>
                  <a:srgbClr val="353535"/>
                </a:solidFill>
                <a:latin typeface="Helvetica" charset="0"/>
              </a:rPr>
              <a:t>What about the external data we queried?</a:t>
            </a:r>
            <a:endParaRPr lang="en-US" dirty="0" smtClean="0"/>
          </a:p>
          <a:p>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16</a:t>
            </a:fld>
            <a:endParaRPr lang="en-US"/>
          </a:p>
        </p:txBody>
      </p:sp>
    </p:spTree>
    <p:extLst>
      <p:ext uri="{BB962C8B-B14F-4D97-AF65-F5344CB8AC3E}">
        <p14:creationId xmlns:p14="http://schemas.microsoft.com/office/powerpoint/2010/main" val="1024904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accessing the Library of Congress APIs at </a:t>
            </a:r>
            <a:r>
              <a:rPr lang="en-US" sz="1200" kern="1200" dirty="0" smtClean="0">
                <a:solidFill>
                  <a:schemeClr val="tx1"/>
                </a:solidFill>
                <a:latin typeface="+mn-lt"/>
                <a:ea typeface="+mn-ea"/>
                <a:cs typeface="+mn-cs"/>
                <a:hlinkClick r:id="rId3"/>
              </a:rPr>
              <a:t>id.loc.gov</a:t>
            </a:r>
          </a:p>
          <a:p>
            <a:endParaRPr lang="en-US" sz="1200" kern="1200" dirty="0" smtClean="0">
              <a:solidFill>
                <a:schemeClr val="tx1"/>
              </a:solidFill>
              <a:latin typeface="+mn-lt"/>
              <a:ea typeface="+mn-ea"/>
              <a:cs typeface="+mn-cs"/>
              <a:hlinkClick r:id="rId3"/>
            </a:endParaRPr>
          </a:p>
          <a:p>
            <a:r>
              <a:rPr lang="en-US" sz="1200" kern="1200" dirty="0" smtClean="0">
                <a:solidFill>
                  <a:schemeClr val="tx1"/>
                </a:solidFill>
                <a:latin typeface="+mn-lt"/>
                <a:ea typeface="+mn-ea"/>
                <a:cs typeface="+mn-cs"/>
                <a:hlinkClick r:id="rId3"/>
              </a:rPr>
              <a:t>We</a:t>
            </a:r>
            <a:r>
              <a:rPr lang="en-US" sz="1200" kern="1200" baseline="0" dirty="0" smtClean="0">
                <a:solidFill>
                  <a:schemeClr val="tx1"/>
                </a:solidFill>
                <a:latin typeface="+mn-lt"/>
                <a:ea typeface="+mn-ea"/>
                <a:cs typeface="+mn-cs"/>
                <a:hlinkClick r:id="rId3"/>
              </a:rPr>
              <a:t> see that </a:t>
            </a:r>
            <a:r>
              <a:rPr lang="en-US" sz="1200" kern="1200" dirty="0" smtClean="0">
                <a:solidFill>
                  <a:schemeClr val="tx1"/>
                </a:solidFill>
                <a:latin typeface="+mn-lt"/>
                <a:ea typeface="+mn-ea"/>
                <a:cs typeface="+mn-cs"/>
                <a:hlinkClick r:id="rId3"/>
              </a:rPr>
              <a:t>there is a different API for querying preferred labels from querying that of alternate labels,</a:t>
            </a:r>
            <a:r>
              <a:rPr lang="en-US" sz="1200" kern="1200" baseline="0" dirty="0" smtClean="0">
                <a:solidFill>
                  <a:schemeClr val="tx1"/>
                </a:solidFill>
                <a:latin typeface="+mn-lt"/>
                <a:ea typeface="+mn-ea"/>
                <a:cs typeface="+mn-cs"/>
                <a:hlinkClick r:id="rId3"/>
              </a:rPr>
              <a:t> </a:t>
            </a:r>
            <a:r>
              <a:rPr lang="en-US" sz="1200" kern="1200" dirty="0" smtClean="0">
                <a:solidFill>
                  <a:schemeClr val="tx1"/>
                </a:solidFill>
                <a:latin typeface="+mn-lt"/>
                <a:ea typeface="+mn-ea"/>
                <a:cs typeface="+mn-cs"/>
                <a:hlinkClick r:id="rId3"/>
              </a:rPr>
              <a:t>and the former returns JSON, while the latter, XML</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a:t>
            </a:r>
            <a:r>
              <a:rPr lang="en-US" sz="1200" kern="1200" baseline="0" dirty="0" smtClean="0">
                <a:solidFill>
                  <a:schemeClr val="tx1"/>
                </a:solidFill>
                <a:latin typeface="+mn-lt"/>
                <a:ea typeface="+mn-ea"/>
                <a:cs typeface="+mn-cs"/>
              </a:rPr>
              <a:t> extra layer of data </a:t>
            </a:r>
            <a:r>
              <a:rPr lang="en-US" sz="1200" kern="1200" baseline="0" dirty="0" err="1" smtClean="0">
                <a:solidFill>
                  <a:schemeClr val="tx1"/>
                </a:solidFill>
                <a:latin typeface="+mn-lt"/>
                <a:ea typeface="+mn-ea"/>
                <a:cs typeface="+mn-cs"/>
              </a:rPr>
              <a:t>munging</a:t>
            </a:r>
            <a:r>
              <a:rPr lang="en-US" sz="1200" kern="1200" baseline="0" dirty="0" smtClean="0">
                <a:solidFill>
                  <a:schemeClr val="tx1"/>
                </a:solidFill>
                <a:latin typeface="+mn-lt"/>
                <a:ea typeface="+mn-ea"/>
                <a:cs typeface="+mn-cs"/>
              </a:rPr>
              <a:t> there.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9B794F0-1B09-2148-B895-C847D34C6037}" type="slidenum">
              <a:rPr lang="en-US" smtClean="0"/>
              <a:t>17</a:t>
            </a:fld>
            <a:endParaRPr lang="en-US"/>
          </a:p>
        </p:txBody>
      </p:sp>
    </p:spTree>
    <p:extLst>
      <p:ext uri="{BB962C8B-B14F-4D97-AF65-F5344CB8AC3E}">
        <p14:creationId xmlns:p14="http://schemas.microsoft.com/office/powerpoint/2010/main" val="2134084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Additionally with </a:t>
            </a:r>
            <a:r>
              <a:rPr lang="en-US" sz="1200" kern="1200" dirty="0" err="1" smtClean="0">
                <a:solidFill>
                  <a:schemeClr val="tx1"/>
                </a:solidFill>
                <a:latin typeface="+mn-lt"/>
                <a:ea typeface="+mn-ea"/>
                <a:cs typeface="+mn-cs"/>
              </a:rPr>
              <a:t>id.loc.gov</a:t>
            </a:r>
            <a:r>
              <a:rPr lang="en-US" sz="1200" kern="1200" dirty="0" smtClean="0">
                <a:solidFill>
                  <a:schemeClr val="tx1"/>
                </a:solidFill>
                <a:latin typeface="+mn-lt"/>
                <a:ea typeface="+mn-ea"/>
                <a:cs typeface="+mn-cs"/>
              </a:rPr>
              <a:t>, we ran into issues of: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Timing out. LC is not built for successive queries.</a:t>
            </a:r>
          </a:p>
          <a:p>
            <a:r>
              <a:rPr lang="en-US" sz="1200" kern="1200" dirty="0" smtClean="0">
                <a:solidFill>
                  <a:schemeClr val="tx1"/>
                </a:solidFill>
                <a:latin typeface="+mn-lt"/>
                <a:ea typeface="+mn-ea"/>
                <a:cs typeface="+mn-cs"/>
              </a:rPr>
              <a:t>- False positives for place names that we don’t want to see mismatched,</a:t>
            </a:r>
            <a:r>
              <a:rPr lang="en-US" sz="1200" kern="1200" baseline="0" dirty="0" smtClean="0">
                <a:solidFill>
                  <a:schemeClr val="tx1"/>
                </a:solidFill>
                <a:latin typeface="+mn-lt"/>
                <a:ea typeface="+mn-ea"/>
                <a:cs typeface="+mn-cs"/>
              </a:rPr>
              <a:t> such as a </a:t>
            </a:r>
            <a:r>
              <a:rPr lang="en-US" sz="1200" kern="1200" dirty="0" smtClean="0">
                <a:solidFill>
                  <a:schemeClr val="tx1"/>
                </a:solidFill>
                <a:latin typeface="+mn-lt"/>
                <a:ea typeface="+mn-ea"/>
                <a:cs typeface="+mn-cs"/>
              </a:rPr>
              <a:t>former Native American cities matched to the archaeological dig sites present at where those cities were</a:t>
            </a:r>
            <a:r>
              <a:rPr lang="en-US" sz="1200" kern="1200" baseline="0" dirty="0" smtClean="0">
                <a:solidFill>
                  <a:schemeClr val="tx1"/>
                </a:solidFill>
                <a:latin typeface="+mn-lt"/>
                <a:ea typeface="+mn-ea"/>
                <a:cs typeface="+mn-cs"/>
              </a:rPr>
              <a:t> (and how we began to approach solving this at my previous job is my presentation at Access last year, if you’re curious).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18</a:t>
            </a:fld>
            <a:endParaRPr lang="en-US"/>
          </a:p>
        </p:txBody>
      </p:sp>
    </p:spTree>
    <p:extLst>
      <p:ext uri="{BB962C8B-B14F-4D97-AF65-F5344CB8AC3E}">
        <p14:creationId xmlns:p14="http://schemas.microsoft.com/office/powerpoint/2010/main" val="1299256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With</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id.loc.gov</a:t>
            </a:r>
            <a:r>
              <a:rPr lang="en-US" sz="1200" kern="1200" baseline="0" dirty="0" smtClean="0">
                <a:solidFill>
                  <a:schemeClr val="tx1"/>
                </a:solidFill>
                <a:latin typeface="+mn-lt"/>
                <a:ea typeface="+mn-ea"/>
                <a:cs typeface="+mn-cs"/>
              </a:rPr>
              <a:t>, we also had f</a:t>
            </a:r>
            <a:r>
              <a:rPr lang="en-US" sz="1200" kern="1200" dirty="0" smtClean="0">
                <a:solidFill>
                  <a:schemeClr val="tx1"/>
                </a:solidFill>
                <a:latin typeface="+mn-lt"/>
                <a:ea typeface="+mn-ea"/>
                <a:cs typeface="+mn-cs"/>
              </a:rPr>
              <a:t>alse positives for people that we don’t want to see mismatched,</a:t>
            </a:r>
            <a:r>
              <a:rPr lang="en-US" sz="1200" kern="1200" baseline="0" dirty="0" smtClean="0">
                <a:solidFill>
                  <a:schemeClr val="tx1"/>
                </a:solidFill>
                <a:latin typeface="+mn-lt"/>
                <a:ea typeface="+mn-ea"/>
                <a:cs typeface="+mn-cs"/>
              </a:rPr>
              <a:t> such as </a:t>
            </a:r>
            <a:r>
              <a:rPr lang="en-US" sz="1200" kern="1200" dirty="0" smtClean="0">
                <a:solidFill>
                  <a:schemeClr val="tx1"/>
                </a:solidFill>
                <a:latin typeface="+mn-lt"/>
                <a:ea typeface="+mn-ea"/>
                <a:cs typeface="+mn-cs"/>
              </a:rPr>
              <a:t>our graduate students whose dissertations or masters theses we are adding to our catalog.</a:t>
            </a:r>
            <a:r>
              <a:rPr lang="en-US" sz="1200" kern="1200" baseline="0" dirty="0" smtClean="0">
                <a:solidFill>
                  <a:schemeClr val="tx1"/>
                </a:solidFill>
                <a:latin typeface="+mn-lt"/>
                <a:ea typeface="+mn-ea"/>
                <a:cs typeface="+mn-cs"/>
              </a:rPr>
              <a:t> They are finding </a:t>
            </a:r>
            <a:r>
              <a:rPr lang="en-US" sz="1200" kern="1200" dirty="0" smtClean="0">
                <a:solidFill>
                  <a:schemeClr val="tx1"/>
                </a:solidFill>
                <a:latin typeface="+mn-lt"/>
                <a:ea typeface="+mn-ea"/>
                <a:cs typeface="+mn-cs"/>
              </a:rPr>
              <a:t>their names linked to the wrong person.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a:t>
            </a:r>
            <a:r>
              <a:rPr lang="en-US" sz="1200" kern="1200" baseline="0" dirty="0" smtClean="0">
                <a:solidFill>
                  <a:schemeClr val="tx1"/>
                </a:solidFill>
                <a:latin typeface="+mn-lt"/>
                <a:ea typeface="+mn-ea"/>
                <a:cs typeface="+mn-cs"/>
              </a:rPr>
              <a:t> are here to serve them, not make them disappear. How could other data in the MARC record help stop this from happening?</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9B794F0-1B09-2148-B895-C847D34C6037}" type="slidenum">
              <a:rPr lang="en-US" smtClean="0"/>
              <a:t>19</a:t>
            </a:fld>
            <a:endParaRPr lang="en-US"/>
          </a:p>
        </p:txBody>
      </p:sp>
    </p:spTree>
    <p:extLst>
      <p:ext uri="{BB962C8B-B14F-4D97-AF65-F5344CB8AC3E}">
        <p14:creationId xmlns:p14="http://schemas.microsoft.com/office/powerpoint/2010/main" val="58861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 today I’ll be talking about reconciliation, otherwise known as entity matching, otherwise known as one of the big elephants in the linked data in libraries’ room. But this talk is also a brief narrative of my work in library metadata so far and how much reconciliation work overlaps with a lot of my experimentation and goals. With that said, let’s go back in time…</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2</a:t>
            </a:fld>
            <a:endParaRPr lang="en-US"/>
          </a:p>
        </p:txBody>
      </p:sp>
    </p:spTree>
    <p:extLst>
      <p:ext uri="{BB962C8B-B14F-4D97-AF65-F5344CB8AC3E}">
        <p14:creationId xmlns:p14="http://schemas.microsoft.com/office/powerpoint/2010/main" val="986714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Finally,</a:t>
            </a:r>
            <a:r>
              <a:rPr lang="en-US" sz="1200" kern="1200" baseline="0" dirty="0" smtClean="0">
                <a:solidFill>
                  <a:schemeClr val="tx1"/>
                </a:solidFill>
                <a:latin typeface="+mn-lt"/>
                <a:ea typeface="+mn-ea"/>
                <a:cs typeface="+mn-cs"/>
              </a:rPr>
              <a:t> with </a:t>
            </a:r>
            <a:r>
              <a:rPr lang="en-US" sz="1200" kern="1200" baseline="0" dirty="0" err="1" smtClean="0">
                <a:solidFill>
                  <a:schemeClr val="tx1"/>
                </a:solidFill>
                <a:latin typeface="+mn-lt"/>
                <a:ea typeface="+mn-ea"/>
                <a:cs typeface="+mn-cs"/>
              </a:rPr>
              <a:t>id.loc.gov</a:t>
            </a:r>
            <a:r>
              <a:rPr lang="en-US" sz="1200" kern="1200" baseline="0" dirty="0" smtClean="0">
                <a:solidFill>
                  <a:schemeClr val="tx1"/>
                </a:solidFill>
                <a:latin typeface="+mn-lt"/>
                <a:ea typeface="+mn-ea"/>
                <a:cs typeface="+mn-cs"/>
              </a:rPr>
              <a:t>, we saw that the granular aspects </a:t>
            </a:r>
            <a:r>
              <a:rPr lang="en-US" sz="1200" kern="1200" dirty="0" smtClean="0">
                <a:solidFill>
                  <a:schemeClr val="tx1"/>
                </a:solidFill>
                <a:latin typeface="+mn-lt"/>
                <a:ea typeface="+mn-ea"/>
                <a:cs typeface="+mn-cs"/>
              </a:rPr>
              <a:t>of records going from MARC to RDF - such as geographic coordinates</a:t>
            </a:r>
            <a:r>
              <a:rPr lang="is-IS" sz="1200" kern="1200" dirty="0" smtClean="0">
                <a:solidFill>
                  <a:schemeClr val="tx1"/>
                </a:solidFill>
                <a:latin typeface="+mn-lt"/>
                <a:ea typeface="+mn-ea"/>
                <a:cs typeface="+mn-cs"/>
              </a:rPr>
              <a:t>…. (see here the MARC/XML 034 fields for the entry for Richmond (Va.))</a:t>
            </a:r>
            <a:endParaRPr lang="en-US" dirty="0" smtClean="0"/>
          </a:p>
          <a:p>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20</a:t>
            </a:fld>
            <a:endParaRPr lang="en-US"/>
          </a:p>
        </p:txBody>
      </p:sp>
    </p:spTree>
    <p:extLst>
      <p:ext uri="{BB962C8B-B14F-4D97-AF65-F5344CB8AC3E}">
        <p14:creationId xmlns:p14="http://schemas.microsoft.com/office/powerpoint/2010/main" val="508092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200" kern="1200" dirty="0" smtClean="0">
                <a:solidFill>
                  <a:schemeClr val="tx1"/>
                </a:solidFill>
                <a:latin typeface="+mn-lt"/>
                <a:ea typeface="+mn-ea"/>
                <a:cs typeface="+mn-cs"/>
              </a:rPr>
              <a:t>…well that granularity was lost going to the RDF serializations.</a:t>
            </a:r>
            <a:r>
              <a:rPr lang="is-IS" sz="1200" kern="1200" baseline="0" dirty="0" smtClean="0">
                <a:solidFill>
                  <a:schemeClr val="tx1"/>
                </a:solidFill>
                <a:latin typeface="+mn-lt"/>
                <a:ea typeface="+mn-ea"/>
                <a:cs typeface="+mn-cs"/>
              </a:rPr>
              <a:t> The coordinates, where they do appear in MADS N-Triples, become a MADS:citation-note asserted on blank nodes.</a:t>
            </a:r>
            <a:endParaRPr lang="en-US" dirty="0" smtClean="0"/>
          </a:p>
        </p:txBody>
      </p:sp>
      <p:sp>
        <p:nvSpPr>
          <p:cNvPr id="4" name="Slide Number Placeholder 3"/>
          <p:cNvSpPr>
            <a:spLocks noGrp="1"/>
          </p:cNvSpPr>
          <p:nvPr>
            <p:ph type="sldNum" sz="quarter" idx="10"/>
          </p:nvPr>
        </p:nvSpPr>
        <p:spPr/>
        <p:txBody>
          <a:bodyPr/>
          <a:lstStyle/>
          <a:p>
            <a:fld id="{F9B794F0-1B09-2148-B895-C847D34C6037}" type="slidenum">
              <a:rPr lang="en-US" smtClean="0"/>
              <a:t>21</a:t>
            </a:fld>
            <a:endParaRPr lang="en-US"/>
          </a:p>
        </p:txBody>
      </p:sp>
    </p:spTree>
    <p:extLst>
      <p:ext uri="{BB962C8B-B14F-4D97-AF65-F5344CB8AC3E}">
        <p14:creationId xmlns:p14="http://schemas.microsoft.com/office/powerpoint/2010/main" val="1693598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 be an equal opportunity data access critic</a:t>
            </a:r>
            <a:r>
              <a:rPr lang="is-IS" sz="120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Getty SPARQL Endpoint (or any endpoint it seems that is not Virtuoso, it appears) doesn’t work with the </a:t>
            </a:r>
            <a:r>
              <a:rPr lang="en-US" sz="1200" kern="1200" dirty="0" err="1" smtClean="0">
                <a:solidFill>
                  <a:schemeClr val="tx1"/>
                </a:solidFill>
                <a:latin typeface="+mn-lt"/>
                <a:ea typeface="+mn-ea"/>
                <a:cs typeface="+mn-cs"/>
              </a:rPr>
              <a:t>LODRefine</a:t>
            </a:r>
            <a:r>
              <a:rPr lang="en-US" sz="1200" kern="1200" dirty="0" smtClean="0">
                <a:solidFill>
                  <a:schemeClr val="tx1"/>
                </a:solidFill>
                <a:latin typeface="+mn-lt"/>
                <a:ea typeface="+mn-ea"/>
                <a:cs typeface="+mn-cs"/>
              </a:rPr>
              <a:t> SPARQL Reconciliation Extension.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data dumps were too big for managing on my local machine - perhaps a place for Linked Data Fragments to come in,</a:t>
            </a:r>
            <a:r>
              <a:rPr lang="en-US" sz="1200" kern="1200" baseline="0" dirty="0" smtClean="0">
                <a:solidFill>
                  <a:schemeClr val="tx1"/>
                </a:solidFill>
                <a:latin typeface="+mn-lt"/>
                <a:ea typeface="+mn-ea"/>
                <a:cs typeface="+mn-cs"/>
              </a:rPr>
              <a:t> which I tested for more efficient querying of the Getty Vocabs available as RDF download. The next talk will go into LDF more.</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22</a:t>
            </a:fld>
            <a:endParaRPr lang="en-US"/>
          </a:p>
        </p:txBody>
      </p:sp>
    </p:spTree>
    <p:extLst>
      <p:ext uri="{BB962C8B-B14F-4D97-AF65-F5344CB8AC3E}">
        <p14:creationId xmlns:p14="http://schemas.microsoft.com/office/powerpoint/2010/main" val="1059899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With </a:t>
            </a:r>
            <a:r>
              <a:rPr lang="en-US" sz="1200" kern="1200" dirty="0" err="1" smtClean="0">
                <a:solidFill>
                  <a:schemeClr val="tx1"/>
                </a:solidFill>
                <a:latin typeface="+mn-lt"/>
                <a:ea typeface="+mn-ea"/>
                <a:cs typeface="+mn-cs"/>
              </a:rPr>
              <a:t>Wikidata</a:t>
            </a:r>
            <a:r>
              <a:rPr lang="en-US" sz="1200" kern="1200" dirty="0" smtClean="0">
                <a:solidFill>
                  <a:schemeClr val="tx1"/>
                </a:solidFill>
                <a:latin typeface="+mn-lt"/>
                <a:ea typeface="+mn-ea"/>
                <a:cs typeface="+mn-cs"/>
              </a:rPr>
              <a:t>, there was:</a:t>
            </a:r>
          </a:p>
          <a:p>
            <a:r>
              <a:rPr lang="en-US" sz="1200" kern="1200" dirty="0" smtClean="0">
                <a:solidFill>
                  <a:schemeClr val="tx1"/>
                </a:solidFill>
                <a:latin typeface="+mn-lt"/>
                <a:ea typeface="+mn-ea"/>
                <a:cs typeface="+mn-cs"/>
              </a:rPr>
              <a:t>Surprising amount of information from their SPARQL endpoint linking authority records across sources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but</a:t>
            </a:r>
            <a:r>
              <a:rPr lang="is-IS" sz="120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 fuzzy matching when doing label searching. Really. None.</a:t>
            </a:r>
            <a:r>
              <a:rPr lang="en-US"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This could be good or bad, as some data sources presume too much in setting up their own matching algorithms.</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Though it has some very good identifier reconciliation</a:t>
            </a:r>
            <a:r>
              <a:rPr lang="is-IS" sz="1200" kern="1200" baseline="0" dirty="0" smtClean="0">
                <a:solidFill>
                  <a:schemeClr val="tx1"/>
                </a:solidFill>
                <a:latin typeface="+mn-lt"/>
                <a:ea typeface="+mn-ea"/>
                <a:cs typeface="+mn-cs"/>
              </a:rPr>
              <a:t>...</a:t>
            </a:r>
          </a:p>
          <a:p>
            <a:endParaRPr lang="is-IS" sz="1200" kern="1200" baseline="0" dirty="0" smtClean="0">
              <a:solidFill>
                <a:schemeClr val="tx1"/>
              </a:solidFill>
              <a:latin typeface="+mn-lt"/>
              <a:ea typeface="+mn-ea"/>
              <a:cs typeface="+mn-cs"/>
            </a:endParaRPr>
          </a:p>
          <a:p>
            <a:r>
              <a:rPr lang="is-IS" sz="1200" kern="1200" baseline="0" dirty="0" smtClean="0">
                <a:solidFill>
                  <a:schemeClr val="tx1"/>
                </a:solidFill>
                <a:latin typeface="+mn-lt"/>
                <a:ea typeface="+mn-ea"/>
                <a:cs typeface="+mn-cs"/>
              </a:rPr>
              <a:t>And these are just the most pressing data access examples in my head.</a:t>
            </a:r>
          </a:p>
        </p:txBody>
      </p:sp>
      <p:sp>
        <p:nvSpPr>
          <p:cNvPr id="4" name="Slide Number Placeholder 3"/>
          <p:cNvSpPr>
            <a:spLocks noGrp="1"/>
          </p:cNvSpPr>
          <p:nvPr>
            <p:ph type="sldNum" sz="quarter" idx="10"/>
          </p:nvPr>
        </p:nvSpPr>
        <p:spPr/>
        <p:txBody>
          <a:bodyPr/>
          <a:lstStyle/>
          <a:p>
            <a:fld id="{F9B794F0-1B09-2148-B895-C847D34C6037}" type="slidenum">
              <a:rPr lang="en-US" smtClean="0"/>
              <a:t>23</a:t>
            </a:fld>
            <a:endParaRPr lang="en-US"/>
          </a:p>
        </p:txBody>
      </p:sp>
    </p:spTree>
    <p:extLst>
      <p:ext uri="{BB962C8B-B14F-4D97-AF65-F5344CB8AC3E}">
        <p14:creationId xmlns:p14="http://schemas.microsoft.com/office/powerpoint/2010/main" val="74758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Mentioning identifiers matched in </a:t>
            </a:r>
            <a:r>
              <a:rPr lang="en-US" dirty="0" err="1" smtClean="0"/>
              <a:t>wikidata</a:t>
            </a:r>
            <a:r>
              <a:rPr lang="is-IS" dirty="0" smtClean="0"/>
              <a:t>, we’ve</a:t>
            </a:r>
            <a:r>
              <a:rPr lang="is-IS" baseline="0" dirty="0" smtClean="0"/>
              <a:t> got the capability here to expand the points we can match on through a network of external data. This is the blue sky vision of my reconciliation work now. </a:t>
            </a:r>
          </a:p>
          <a:p>
            <a:endParaRPr lang="is-IS" baseline="0" dirty="0" smtClean="0"/>
          </a:p>
          <a:p>
            <a:r>
              <a:rPr lang="is-IS" baseline="0" dirty="0" smtClean="0"/>
              <a:t>But look at how even the formulation of these linking identifiers varies:</a:t>
            </a:r>
          </a:p>
          <a:p>
            <a:endParaRPr lang="is-IS" baseline="0" dirty="0" smtClean="0"/>
          </a:p>
          <a:p>
            <a:r>
              <a:rPr lang="is-IS" baseline="0" dirty="0" smtClean="0"/>
              <a:t>FAST in Wikidata is just numbers (the top).</a:t>
            </a:r>
          </a:p>
          <a:p>
            <a:endParaRPr lang="is-IS" baseline="0" dirty="0" smtClean="0"/>
          </a:p>
          <a:p>
            <a:r>
              <a:rPr lang="is-IS" baseline="0" dirty="0" smtClean="0"/>
              <a:t>FAST in FAST is fst-00-numbers (to a certain number of digits). </a:t>
            </a:r>
          </a:p>
          <a:p>
            <a:endParaRPr lang="is-IS" baseline="0" dirty="0" smtClean="0"/>
          </a:p>
          <a:p>
            <a:r>
              <a:rPr lang="is-IS" baseline="0" dirty="0" smtClean="0"/>
              <a:t>FAST in MARC records is generally (OCoLC)fst123456.</a:t>
            </a:r>
          </a:p>
          <a:p>
            <a:endParaRPr lang="is-IS" baseline="0" dirty="0" smtClean="0"/>
          </a:p>
          <a:p>
            <a:r>
              <a:rPr lang="is-IS" baseline="0" dirty="0" smtClean="0"/>
              <a:t>Library of Congress identifiers in FAST follow the MARC style for LC control numbers – but not the URI conventions for id.loc.gov.</a:t>
            </a:r>
          </a:p>
          <a:p>
            <a:endParaRPr lang="is-IS" baseline="0" dirty="0" smtClean="0"/>
          </a:p>
          <a:p>
            <a:r>
              <a:rPr lang="is-IS" baseline="0" dirty="0" smtClean="0"/>
              <a:t>While you can somewhat get the variance, there is required data munging just to get the identifiers to match.</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24</a:t>
            </a:fld>
            <a:endParaRPr lang="en-US"/>
          </a:p>
        </p:txBody>
      </p:sp>
    </p:spTree>
    <p:extLst>
      <p:ext uri="{BB962C8B-B14F-4D97-AF65-F5344CB8AC3E}">
        <p14:creationId xmlns:p14="http://schemas.microsoft.com/office/powerpoint/2010/main" val="1925020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If we can’t even agree on how to represent the identifiers we have captured… like whoa the amount of data </a:t>
            </a:r>
            <a:r>
              <a:rPr lang="en-US" sz="1200" kern="1200" dirty="0" err="1" smtClean="0">
                <a:solidFill>
                  <a:schemeClr val="tx1"/>
                </a:solidFill>
                <a:latin typeface="+mn-lt"/>
                <a:ea typeface="+mn-ea"/>
                <a:cs typeface="+mn-cs"/>
              </a:rPr>
              <a:t>munging</a:t>
            </a:r>
            <a:r>
              <a:rPr lang="en-US" sz="1200" kern="1200" baseline="0" dirty="0" smtClean="0">
                <a:solidFill>
                  <a:schemeClr val="tx1"/>
                </a:solidFill>
                <a:latin typeface="+mn-lt"/>
                <a:ea typeface="+mn-ea"/>
                <a:cs typeface="+mn-cs"/>
              </a:rPr>
              <a:t> needed to make reconciliation happen.</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25</a:t>
            </a:fld>
            <a:endParaRPr lang="en-US"/>
          </a:p>
        </p:txBody>
      </p:sp>
    </p:spTree>
    <p:extLst>
      <p:ext uri="{BB962C8B-B14F-4D97-AF65-F5344CB8AC3E}">
        <p14:creationId xmlns:p14="http://schemas.microsoft.com/office/powerpoint/2010/main" val="189839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 fully realize the benefits of Linked Data, a huge amount of entity matching / data remediation work needs to occur</a:t>
            </a:r>
            <a:r>
              <a:rPr lang="en-US" sz="1200" kern="1200" baseline="0" dirty="0" smtClean="0">
                <a:solidFill>
                  <a:schemeClr val="tx1"/>
                </a:solidFill>
                <a:latin typeface="+mn-lt"/>
                <a:ea typeface="+mn-ea"/>
                <a:cs typeface="+mn-cs"/>
              </a:rPr>
              <a:t> - not just in general maintenance, though that is important, but in huge shifts of datasets.</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of this has led to my experimentation/work of the last few months, looking at what amounts to some data remediation and entity matching we need to have occur for, if nothing else, many of the promises of linked data that we’re actively working on now to happen.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To accomplish this, I’ve begun experimenting with some matching algorithms and external data API querying that can help avoid false positives, data matching false negatives, and general normalization work needed to make data sources discussed talk to each other, much less our own metadata.</a:t>
            </a:r>
            <a:endParaRPr lang="en-US" dirty="0" smtClean="0"/>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9B794F0-1B09-2148-B895-C847D34C6037}" type="slidenum">
              <a:rPr lang="en-US" smtClean="0"/>
              <a:t>26</a:t>
            </a:fld>
            <a:endParaRPr lang="en-US"/>
          </a:p>
        </p:txBody>
      </p:sp>
    </p:spTree>
    <p:extLst>
      <p:ext uri="{BB962C8B-B14F-4D97-AF65-F5344CB8AC3E}">
        <p14:creationId xmlns:p14="http://schemas.microsoft.com/office/powerpoint/2010/main" val="630849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a:t>
            </a:r>
            <a:r>
              <a:rPr lang="en-US" sz="1200" kern="1200" baseline="0" dirty="0" smtClean="0">
                <a:solidFill>
                  <a:schemeClr val="tx1"/>
                </a:solidFill>
                <a:latin typeface="+mn-lt"/>
                <a:ea typeface="+mn-ea"/>
                <a:cs typeface="+mn-cs"/>
              </a:rPr>
              <a:t> Personal Names in MARC, I basically follow this querying and matching pattern. A very basic score is generated through </a:t>
            </a:r>
            <a:r>
              <a:rPr lang="en-US" sz="1200" kern="1200" baseline="0" dirty="0" err="1" smtClean="0">
                <a:solidFill>
                  <a:schemeClr val="tx1"/>
                </a:solidFill>
                <a:latin typeface="+mn-lt"/>
                <a:ea typeface="+mn-ea"/>
                <a:cs typeface="+mn-cs"/>
              </a:rPr>
              <a:t>levenshtein</a:t>
            </a:r>
            <a:r>
              <a:rPr lang="en-US" sz="1200" kern="1200" baseline="0" dirty="0" smtClean="0">
                <a:solidFill>
                  <a:schemeClr val="tx1"/>
                </a:solidFill>
                <a:latin typeface="+mn-lt"/>
                <a:ea typeface="+mn-ea"/>
                <a:cs typeface="+mn-cs"/>
              </a:rPr>
              <a:t> distance generation, when identifiers are not present.</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27</a:t>
            </a:fld>
            <a:endParaRPr lang="en-US"/>
          </a:p>
        </p:txBody>
      </p:sp>
    </p:spTree>
    <p:extLst>
      <p:ext uri="{BB962C8B-B14F-4D97-AF65-F5344CB8AC3E}">
        <p14:creationId xmlns:p14="http://schemas.microsoft.com/office/powerpoint/2010/main" val="199523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personal names in our Institutional</a:t>
            </a:r>
            <a:r>
              <a:rPr lang="en-US" sz="1200" kern="1200" baseline="0" dirty="0" smtClean="0">
                <a:solidFill>
                  <a:schemeClr val="tx1"/>
                </a:solidFill>
                <a:latin typeface="+mn-lt"/>
                <a:ea typeface="+mn-ea"/>
                <a:cs typeface="+mn-cs"/>
              </a:rPr>
              <a:t> Repository, there is a similar method, though we focus on different matching points because we have different assumptions/understandings of the data we start with.</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28</a:t>
            </a:fld>
            <a:endParaRPr lang="en-US"/>
          </a:p>
        </p:txBody>
      </p:sp>
    </p:spTree>
    <p:extLst>
      <p:ext uri="{BB962C8B-B14F-4D97-AF65-F5344CB8AC3E}">
        <p14:creationId xmlns:p14="http://schemas.microsoft.com/office/powerpoint/2010/main" val="1175760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would be somewhat the result we get from running</a:t>
            </a:r>
            <a:r>
              <a:rPr lang="en-US" baseline="0" dirty="0" smtClean="0"/>
              <a:t> a Personal Names query.</a:t>
            </a:r>
          </a:p>
          <a:p>
            <a:endParaRPr lang="en-US" baseline="0" dirty="0" smtClean="0"/>
          </a:p>
          <a:p>
            <a:r>
              <a:rPr lang="en-US" baseline="0" dirty="0" smtClean="0"/>
              <a:t>We’re avoiding false positives, but we also need to be aware of how many names don’t get matched now, and how we can address this. Perhaps a queue system for manual review dependent on scoring</a:t>
            </a:r>
            <a:r>
              <a:rPr lang="en-US" baseline="0" dirty="0" smtClean="0"/>
              <a:t>? </a:t>
            </a:r>
            <a:endParaRPr lang="en-US" baseline="0" dirty="0" smtClean="0"/>
          </a:p>
          <a:p>
            <a:endParaRPr lang="en-US" baseline="0" dirty="0" smtClean="0"/>
          </a:p>
          <a:p>
            <a:r>
              <a:rPr lang="en-US" baseline="0" dirty="0" smtClean="0"/>
              <a:t>But, I still think this deserves a ‘</a:t>
            </a:r>
            <a:r>
              <a:rPr lang="en-US" baseline="0" dirty="0" err="1" smtClean="0"/>
              <a:t>Holla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29</a:t>
            </a:fld>
            <a:endParaRPr lang="en-US"/>
          </a:p>
        </p:txBody>
      </p:sp>
    </p:spTree>
    <p:extLst>
      <p:ext uri="{BB962C8B-B14F-4D97-AF65-F5344CB8AC3E}">
        <p14:creationId xmlns:p14="http://schemas.microsoft.com/office/powerpoint/2010/main" val="78923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 me talk about a project workflow and project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blocker that probably sounds familiar to a number of folks here today.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project narrative</a:t>
            </a:r>
            <a:r>
              <a:rPr lang="en-US" sz="1200" kern="1200" baseline="0" dirty="0" smtClean="0">
                <a:solidFill>
                  <a:schemeClr val="tx1"/>
                </a:solidFill>
                <a:latin typeface="+mn-lt"/>
                <a:ea typeface="+mn-ea"/>
                <a:cs typeface="+mn-cs"/>
              </a:rPr>
              <a:t> goes:</a:t>
            </a:r>
            <a:r>
              <a:rPr lang="en-US" sz="1200" kern="1200" dirty="0" smtClean="0">
                <a:solidFill>
                  <a:schemeClr val="tx1"/>
                </a:solidFill>
                <a:latin typeface="+mn-lt"/>
                <a:ea typeface="+mn-ea"/>
                <a:cs typeface="+mn-cs"/>
              </a:rPr>
              <a:t> someone discovers that it would be great if we had this database that pulled data from all these other sources. But our database focuses on bringing together data around these entities other data sources treat as secondary. We could offer all new functionality around searching, linking, understanding these entities!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Go get the various datasets, flatten into tabular formats, then realize, damn, our data is messy. How to align entities we wish to focus on? We don’t want to not have the same people not linked because their names vary. But we also don’t want to link together different folks who share a part or all of a common name…</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3</a:t>
            </a:fld>
            <a:endParaRPr lang="en-US"/>
          </a:p>
        </p:txBody>
      </p:sp>
    </p:spTree>
    <p:extLst>
      <p:ext uri="{BB962C8B-B14F-4D97-AF65-F5344CB8AC3E}">
        <p14:creationId xmlns:p14="http://schemas.microsoft.com/office/powerpoint/2010/main" val="841946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me conclude with this.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case you were wondering</a:t>
            </a:r>
            <a:r>
              <a:rPr lang="en-US" sz="1200" kern="1200" baseline="0" dirty="0" smtClean="0">
                <a:solidFill>
                  <a:schemeClr val="tx1"/>
                </a:solidFill>
                <a:latin typeface="+mn-lt"/>
                <a:ea typeface="+mn-ea"/>
                <a:cs typeface="+mn-cs"/>
              </a:rPr>
              <a:t> why all this Missy Elliott stuff</a:t>
            </a:r>
            <a:r>
              <a:rPr lang="is-IS" sz="1200" kern="1200" baseline="0" dirty="0" smtClean="0">
                <a:solidFill>
                  <a:schemeClr val="tx1"/>
                </a:solidFill>
                <a:latin typeface="+mn-lt"/>
                <a:ea typeface="+mn-ea"/>
                <a:cs typeface="+mn-cs"/>
              </a:rPr>
              <a:t>…</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music is perfect for data </a:t>
            </a:r>
            <a:r>
              <a:rPr lang="en-US" sz="1200" kern="1200" dirty="0" err="1" smtClean="0">
                <a:solidFill>
                  <a:schemeClr val="tx1"/>
                </a:solidFill>
                <a:latin typeface="+mn-lt"/>
                <a:ea typeface="+mn-ea"/>
                <a:cs typeface="+mn-cs"/>
              </a:rPr>
              <a:t>munging</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But more to the point,</a:t>
            </a:r>
            <a:r>
              <a:rPr lang="en-US" sz="1200" kern="1200" baseline="0" dirty="0" smtClean="0">
                <a:solidFill>
                  <a:schemeClr val="tx1"/>
                </a:solidFill>
                <a:latin typeface="+mn-lt"/>
                <a:ea typeface="+mn-ea"/>
                <a:cs typeface="+mn-cs"/>
              </a:rPr>
              <a:t> all </a:t>
            </a:r>
            <a:r>
              <a:rPr lang="en-US" sz="1200" kern="1200" dirty="0" smtClean="0">
                <a:solidFill>
                  <a:schemeClr val="tx1"/>
                </a:solidFill>
                <a:latin typeface="+mn-lt"/>
                <a:ea typeface="+mn-ea"/>
                <a:cs typeface="+mn-cs"/>
              </a:rPr>
              <a:t>of this crazy reconciliation workflow is duct taped by what is possible, what I've dreamed</a:t>
            </a:r>
            <a:r>
              <a:rPr lang="en-US" sz="1200" kern="1200" baseline="0" dirty="0" smtClean="0">
                <a:solidFill>
                  <a:schemeClr val="tx1"/>
                </a:solidFill>
                <a:latin typeface="+mn-lt"/>
                <a:ea typeface="+mn-ea"/>
                <a:cs typeface="+mn-cs"/>
              </a:rPr>
              <a:t> p</a:t>
            </a:r>
            <a:r>
              <a:rPr lang="en-US" sz="1200" kern="1200" dirty="0" smtClean="0">
                <a:solidFill>
                  <a:schemeClr val="tx1"/>
                </a:solidFill>
                <a:latin typeface="+mn-lt"/>
                <a:ea typeface="+mn-ea"/>
                <a:cs typeface="+mn-cs"/>
              </a:rPr>
              <a:t>, and what internal stake holders expect;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 hope, this work comes across like Missy Elliott videos.</a:t>
            </a:r>
            <a:r>
              <a:rPr lang="en-US" sz="1200" kern="1200" baseline="0" dirty="0" smtClean="0">
                <a:solidFill>
                  <a:schemeClr val="tx1"/>
                </a:solidFill>
                <a:latin typeface="+mn-lt"/>
                <a:ea typeface="+mn-ea"/>
                <a:cs typeface="+mn-cs"/>
              </a:rPr>
              <a:t> A little bit crazy, but it works (and works with what you’ve got).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Thanks.</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30</a:t>
            </a:fld>
            <a:endParaRPr lang="en-US"/>
          </a:p>
        </p:txBody>
      </p:sp>
    </p:spTree>
    <p:extLst>
      <p:ext uri="{BB962C8B-B14F-4D97-AF65-F5344CB8AC3E}">
        <p14:creationId xmlns:p14="http://schemas.microsoft.com/office/powerpoint/2010/main" val="54676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But how to clean and normalize these names? Get them linked to an external authority - for this project, Getty ULAN?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know! Let’s hire a student or get a staff person to do this.</a:t>
            </a:r>
          </a:p>
        </p:txBody>
      </p:sp>
      <p:sp>
        <p:nvSpPr>
          <p:cNvPr id="4" name="Slide Number Placeholder 3"/>
          <p:cNvSpPr>
            <a:spLocks noGrp="1"/>
          </p:cNvSpPr>
          <p:nvPr>
            <p:ph type="sldNum" sz="quarter" idx="10"/>
          </p:nvPr>
        </p:nvSpPr>
        <p:spPr/>
        <p:txBody>
          <a:bodyPr/>
          <a:lstStyle/>
          <a:p>
            <a:fld id="{F9B794F0-1B09-2148-B895-C847D34C6037}" type="slidenum">
              <a:rPr lang="en-US" smtClean="0"/>
              <a:t>4</a:t>
            </a:fld>
            <a:endParaRPr lang="en-US"/>
          </a:p>
        </p:txBody>
      </p:sp>
    </p:spTree>
    <p:extLst>
      <p:ext uri="{BB962C8B-B14F-4D97-AF65-F5344CB8AC3E}">
        <p14:creationId xmlns:p14="http://schemas.microsoft.com/office/powerpoint/2010/main" val="82665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Enter Christina into her first </a:t>
            </a:r>
            <a:r>
              <a:rPr lang="en-US" sz="1200" kern="1200" smtClean="0">
                <a:solidFill>
                  <a:schemeClr val="tx1"/>
                </a:solidFill>
                <a:latin typeface="+mn-lt"/>
                <a:ea typeface="+mn-ea"/>
                <a:cs typeface="+mn-cs"/>
              </a:rPr>
              <a:t>metadata-focused job </a:t>
            </a:r>
            <a:r>
              <a:rPr lang="en-US" sz="1200" kern="1200" dirty="0" smtClean="0">
                <a:solidFill>
                  <a:schemeClr val="tx1"/>
                </a:solidFill>
                <a:latin typeface="+mn-lt"/>
                <a:ea typeface="+mn-ea"/>
                <a:cs typeface="+mn-cs"/>
              </a:rPr>
              <a:t>in libraries. In doing this searching, you go through some basic (or seem so) steps: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Manually search names in authorities.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Choose best option (what is involved in this becomes</a:t>
            </a:r>
            <a:r>
              <a:rPr lang="en-US" sz="1200" kern="1200" baseline="0" dirty="0" smtClean="0">
                <a:solidFill>
                  <a:schemeClr val="tx1"/>
                </a:solidFill>
                <a:latin typeface="+mn-lt"/>
                <a:ea typeface="+mn-ea"/>
                <a:cs typeface="+mn-cs"/>
              </a:rPr>
              <a:t> a sticking point in replicating human judgment in scripting and data understanding).</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5</a:t>
            </a:fld>
            <a:endParaRPr lang="en-US"/>
          </a:p>
        </p:txBody>
      </p:sp>
    </p:spTree>
    <p:extLst>
      <p:ext uri="{BB962C8B-B14F-4D97-AF65-F5344CB8AC3E}">
        <p14:creationId xmlns:p14="http://schemas.microsoft.com/office/powerpoint/2010/main" val="1523494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Pull just the ‘heading’ back in. Why not the identifier?</a:t>
            </a:r>
          </a:p>
        </p:txBody>
      </p:sp>
      <p:sp>
        <p:nvSpPr>
          <p:cNvPr id="4" name="Slide Number Placeholder 3"/>
          <p:cNvSpPr>
            <a:spLocks noGrp="1"/>
          </p:cNvSpPr>
          <p:nvPr>
            <p:ph type="sldNum" sz="quarter" idx="10"/>
          </p:nvPr>
        </p:nvSpPr>
        <p:spPr/>
        <p:txBody>
          <a:bodyPr/>
          <a:lstStyle/>
          <a:p>
            <a:fld id="{F9B794F0-1B09-2148-B895-C847D34C6037}" type="slidenum">
              <a:rPr lang="en-US" smtClean="0"/>
              <a:t>6</a:t>
            </a:fld>
            <a:endParaRPr lang="en-US"/>
          </a:p>
        </p:txBody>
      </p:sp>
    </p:spTree>
    <p:extLst>
      <p:ext uri="{BB962C8B-B14F-4D97-AF65-F5344CB8AC3E}">
        <p14:creationId xmlns:p14="http://schemas.microsoft.com/office/powerpoint/2010/main" val="924235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Repeat the above steps, again</a:t>
            </a:r>
            <a:r>
              <a:rPr lang="en-US" sz="1200" kern="1200" baseline="0" dirty="0" smtClean="0">
                <a:solidFill>
                  <a:schemeClr val="tx1"/>
                </a:solidFill>
                <a:latin typeface="+mn-lt"/>
                <a:ea typeface="+mn-ea"/>
                <a:cs typeface="+mn-cs"/>
              </a:rPr>
              <a:t> and again, forever and ever, dying of boredom, entering lots of unintentional errors</a:t>
            </a:r>
            <a:r>
              <a:rPr lang="is-I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9B794F0-1B09-2148-B895-C847D34C6037}" type="slidenum">
              <a:rPr lang="en-US" smtClean="0"/>
              <a:t>7</a:t>
            </a:fld>
            <a:endParaRPr lang="en-US"/>
          </a:p>
        </p:txBody>
      </p:sp>
    </p:spTree>
    <p:extLst>
      <p:ext uri="{BB962C8B-B14F-4D97-AF65-F5344CB8AC3E}">
        <p14:creationId xmlns:p14="http://schemas.microsoft.com/office/powerpoint/2010/main" val="881754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Or don’t.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must be a better way to accomplish</a:t>
            </a:r>
            <a:r>
              <a:rPr lang="en-US" sz="1200" kern="1200" baseline="0" dirty="0" smtClean="0">
                <a:solidFill>
                  <a:schemeClr val="tx1"/>
                </a:solidFill>
                <a:latin typeface="+mn-lt"/>
                <a:ea typeface="+mn-ea"/>
                <a:cs typeface="+mn-cs"/>
              </a:rPr>
              <a:t> this.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Luckily, I was presented this work in tandem with some freedom to explore new ways to do it, and a few tools that were presented as ‘may be of use’, although initially for the data </a:t>
            </a:r>
            <a:r>
              <a:rPr lang="en-US" sz="1200" kern="1200" dirty="0" err="1" smtClean="0">
                <a:solidFill>
                  <a:schemeClr val="tx1"/>
                </a:solidFill>
                <a:latin typeface="+mn-lt"/>
                <a:ea typeface="+mn-ea"/>
                <a:cs typeface="+mn-cs"/>
              </a:rPr>
              <a:t>munging</a:t>
            </a:r>
            <a:r>
              <a:rPr lang="en-US" sz="1200" kern="1200" dirty="0" smtClean="0">
                <a:solidFill>
                  <a:schemeClr val="tx1"/>
                </a:solidFill>
                <a:latin typeface="+mn-lt"/>
                <a:ea typeface="+mn-ea"/>
                <a:cs typeface="+mn-cs"/>
              </a:rPr>
              <a:t> portions alone.</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8</a:t>
            </a:fld>
            <a:endParaRPr lang="en-US"/>
          </a:p>
        </p:txBody>
      </p:sp>
    </p:spTree>
    <p:extLst>
      <p:ext uri="{BB962C8B-B14F-4D97-AF65-F5344CB8AC3E}">
        <p14:creationId xmlns:p14="http://schemas.microsoft.com/office/powerpoint/2010/main" val="2005675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look at switching workflows with the tools involved.</a:t>
            </a:r>
            <a:endParaRPr lang="en-US" dirty="0"/>
          </a:p>
        </p:txBody>
      </p:sp>
      <p:sp>
        <p:nvSpPr>
          <p:cNvPr id="4" name="Slide Number Placeholder 3"/>
          <p:cNvSpPr>
            <a:spLocks noGrp="1"/>
          </p:cNvSpPr>
          <p:nvPr>
            <p:ph type="sldNum" sz="quarter" idx="10"/>
          </p:nvPr>
        </p:nvSpPr>
        <p:spPr/>
        <p:txBody>
          <a:bodyPr/>
          <a:lstStyle/>
          <a:p>
            <a:fld id="{F9B794F0-1B09-2148-B895-C847D34C6037}" type="slidenum">
              <a:rPr lang="en-US" smtClean="0"/>
              <a:t>9</a:t>
            </a:fld>
            <a:endParaRPr lang="en-US"/>
          </a:p>
        </p:txBody>
      </p:sp>
    </p:spTree>
    <p:extLst>
      <p:ext uri="{BB962C8B-B14F-4D97-AF65-F5344CB8AC3E}">
        <p14:creationId xmlns:p14="http://schemas.microsoft.com/office/powerpoint/2010/main" val="330598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DDD8CD-1BB0-9D41-87D3-C5ACBDFD0F22}"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F2F83-0CC4-D747-8A59-B00572C072E3}" type="slidenum">
              <a:rPr lang="en-US" smtClean="0"/>
              <a:t>‹#›</a:t>
            </a:fld>
            <a:endParaRPr lang="en-US"/>
          </a:p>
        </p:txBody>
      </p:sp>
    </p:spTree>
    <p:extLst>
      <p:ext uri="{BB962C8B-B14F-4D97-AF65-F5344CB8AC3E}">
        <p14:creationId xmlns:p14="http://schemas.microsoft.com/office/powerpoint/2010/main" val="78310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DD8CD-1BB0-9D41-87D3-C5ACBDFD0F22}"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F2F83-0CC4-D747-8A59-B00572C072E3}" type="slidenum">
              <a:rPr lang="en-US" smtClean="0"/>
              <a:t>‹#›</a:t>
            </a:fld>
            <a:endParaRPr lang="en-US"/>
          </a:p>
        </p:txBody>
      </p:sp>
    </p:spTree>
    <p:extLst>
      <p:ext uri="{BB962C8B-B14F-4D97-AF65-F5344CB8AC3E}">
        <p14:creationId xmlns:p14="http://schemas.microsoft.com/office/powerpoint/2010/main" val="657794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DD8CD-1BB0-9D41-87D3-C5ACBDFD0F22}"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F2F83-0CC4-D747-8A59-B00572C072E3}" type="slidenum">
              <a:rPr lang="en-US" smtClean="0"/>
              <a:t>‹#›</a:t>
            </a:fld>
            <a:endParaRPr lang="en-US"/>
          </a:p>
        </p:txBody>
      </p:sp>
    </p:spTree>
    <p:extLst>
      <p:ext uri="{BB962C8B-B14F-4D97-AF65-F5344CB8AC3E}">
        <p14:creationId xmlns:p14="http://schemas.microsoft.com/office/powerpoint/2010/main" val="313019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DD8CD-1BB0-9D41-87D3-C5ACBDFD0F22}"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F2F83-0CC4-D747-8A59-B00572C072E3}" type="slidenum">
              <a:rPr lang="en-US" smtClean="0"/>
              <a:t>‹#›</a:t>
            </a:fld>
            <a:endParaRPr lang="en-US"/>
          </a:p>
        </p:txBody>
      </p:sp>
    </p:spTree>
    <p:extLst>
      <p:ext uri="{BB962C8B-B14F-4D97-AF65-F5344CB8AC3E}">
        <p14:creationId xmlns:p14="http://schemas.microsoft.com/office/powerpoint/2010/main" val="1958103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DDD8CD-1BB0-9D41-87D3-C5ACBDFD0F22}"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F2F83-0CC4-D747-8A59-B00572C072E3}" type="slidenum">
              <a:rPr lang="en-US" smtClean="0"/>
              <a:t>‹#›</a:t>
            </a:fld>
            <a:endParaRPr lang="en-US"/>
          </a:p>
        </p:txBody>
      </p:sp>
    </p:spTree>
    <p:extLst>
      <p:ext uri="{BB962C8B-B14F-4D97-AF65-F5344CB8AC3E}">
        <p14:creationId xmlns:p14="http://schemas.microsoft.com/office/powerpoint/2010/main" val="181233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DDD8CD-1BB0-9D41-87D3-C5ACBDFD0F22}" type="datetimeFigureOut">
              <a:rPr lang="en-US" smtClean="0"/>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F2F83-0CC4-D747-8A59-B00572C072E3}" type="slidenum">
              <a:rPr lang="en-US" smtClean="0"/>
              <a:t>‹#›</a:t>
            </a:fld>
            <a:endParaRPr lang="en-US"/>
          </a:p>
        </p:txBody>
      </p:sp>
    </p:spTree>
    <p:extLst>
      <p:ext uri="{BB962C8B-B14F-4D97-AF65-F5344CB8AC3E}">
        <p14:creationId xmlns:p14="http://schemas.microsoft.com/office/powerpoint/2010/main" val="3086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DDD8CD-1BB0-9D41-87D3-C5ACBDFD0F22}" type="datetimeFigureOut">
              <a:rPr lang="en-US" smtClean="0"/>
              <a:t>3/8/16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8F2F83-0CC4-D747-8A59-B00572C072E3}" type="slidenum">
              <a:rPr lang="en-US" smtClean="0"/>
              <a:t>‹#›</a:t>
            </a:fld>
            <a:endParaRPr lang="en-US"/>
          </a:p>
        </p:txBody>
      </p:sp>
    </p:spTree>
    <p:extLst>
      <p:ext uri="{BB962C8B-B14F-4D97-AF65-F5344CB8AC3E}">
        <p14:creationId xmlns:p14="http://schemas.microsoft.com/office/powerpoint/2010/main" val="125132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DDD8CD-1BB0-9D41-87D3-C5ACBDFD0F22}" type="datetimeFigureOut">
              <a:rPr lang="en-US" smtClean="0"/>
              <a:t>3/8/16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F2F83-0CC4-D747-8A59-B00572C072E3}" type="slidenum">
              <a:rPr lang="en-US" smtClean="0"/>
              <a:t>‹#›</a:t>
            </a:fld>
            <a:endParaRPr lang="en-US"/>
          </a:p>
        </p:txBody>
      </p:sp>
    </p:spTree>
    <p:extLst>
      <p:ext uri="{BB962C8B-B14F-4D97-AF65-F5344CB8AC3E}">
        <p14:creationId xmlns:p14="http://schemas.microsoft.com/office/powerpoint/2010/main" val="63418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DDD8CD-1BB0-9D41-87D3-C5ACBDFD0F22}" type="datetimeFigureOut">
              <a:rPr lang="en-US" smtClean="0"/>
              <a:t>3/8/16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8F2F83-0CC4-D747-8A59-B00572C072E3}" type="slidenum">
              <a:rPr lang="en-US" smtClean="0"/>
              <a:t>‹#›</a:t>
            </a:fld>
            <a:endParaRPr lang="en-US"/>
          </a:p>
        </p:txBody>
      </p:sp>
    </p:spTree>
    <p:extLst>
      <p:ext uri="{BB962C8B-B14F-4D97-AF65-F5344CB8AC3E}">
        <p14:creationId xmlns:p14="http://schemas.microsoft.com/office/powerpoint/2010/main" val="828880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DDD8CD-1BB0-9D41-87D3-C5ACBDFD0F22}" type="datetimeFigureOut">
              <a:rPr lang="en-US" smtClean="0"/>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F2F83-0CC4-D747-8A59-B00572C072E3}" type="slidenum">
              <a:rPr lang="en-US" smtClean="0"/>
              <a:t>‹#›</a:t>
            </a:fld>
            <a:endParaRPr lang="en-US"/>
          </a:p>
        </p:txBody>
      </p:sp>
    </p:spTree>
    <p:extLst>
      <p:ext uri="{BB962C8B-B14F-4D97-AF65-F5344CB8AC3E}">
        <p14:creationId xmlns:p14="http://schemas.microsoft.com/office/powerpoint/2010/main" val="2600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DDD8CD-1BB0-9D41-87D3-C5ACBDFD0F22}" type="datetimeFigureOut">
              <a:rPr lang="en-US" smtClean="0"/>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F2F83-0CC4-D747-8A59-B00572C072E3}" type="slidenum">
              <a:rPr lang="en-US" smtClean="0"/>
              <a:t>‹#›</a:t>
            </a:fld>
            <a:endParaRPr lang="en-US"/>
          </a:p>
        </p:txBody>
      </p:sp>
    </p:spTree>
    <p:extLst>
      <p:ext uri="{BB962C8B-B14F-4D97-AF65-F5344CB8AC3E}">
        <p14:creationId xmlns:p14="http://schemas.microsoft.com/office/powerpoint/2010/main" val="1551557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DD8CD-1BB0-9D41-87D3-C5ACBDFD0F22}" type="datetimeFigureOut">
              <a:rPr lang="en-US" smtClean="0"/>
              <a:t>3/8/16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F2F83-0CC4-D747-8A59-B00572C072E3}" type="slidenum">
              <a:rPr lang="en-US" smtClean="0"/>
              <a:t>‹#›</a:t>
            </a:fld>
            <a:endParaRPr lang="en-US"/>
          </a:p>
        </p:txBody>
      </p:sp>
    </p:spTree>
    <p:extLst>
      <p:ext uri="{BB962C8B-B14F-4D97-AF65-F5344CB8AC3E}">
        <p14:creationId xmlns:p14="http://schemas.microsoft.com/office/powerpoint/2010/main" val="172447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microsoft.com/office/2007/relationships/media" Target="../media/media7.aifc"/><Relationship Id="rId4" Type="http://schemas.openxmlformats.org/officeDocument/2006/relationships/audio" Target="../media/media7.aifc"/><Relationship Id="rId5" Type="http://schemas.openxmlformats.org/officeDocument/2006/relationships/slideLayout" Target="../slideLayouts/slideLayout7.xml"/><Relationship Id="rId6" Type="http://schemas.openxmlformats.org/officeDocument/2006/relationships/notesSlide" Target="../notesSlides/notesSlide13.xml"/><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2.png"/><Relationship Id="rId1" Type="http://schemas.microsoft.com/office/2007/relationships/media" Target="../media/media6.mp4"/><Relationship Id="rId2" Type="http://schemas.openxmlformats.org/officeDocument/2006/relationships/video" Target="../media/media6.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xml"/><Relationship Id="rId5" Type="http://schemas.openxmlformats.org/officeDocument/2006/relationships/image" Target="../media/image11.png"/><Relationship Id="rId6" Type="http://schemas.openxmlformats.org/officeDocument/2006/relationships/image" Target="../media/image14.png"/><Relationship Id="rId1" Type="http://schemas.microsoft.com/office/2007/relationships/media" Target="../media/media6.mp4"/><Relationship Id="rId2" Type="http://schemas.openxmlformats.org/officeDocument/2006/relationships/video" Target="../media/media6.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15.png"/><Relationship Id="rId1" Type="http://schemas.microsoft.com/office/2007/relationships/media" Target="../media/media8.mp4"/><Relationship Id="rId2" Type="http://schemas.openxmlformats.org/officeDocument/2006/relationships/video" Target="../media/media8.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microsoft.com/office/2007/relationships/media" Target="../media/media2.aifc"/><Relationship Id="rId4" Type="http://schemas.openxmlformats.org/officeDocument/2006/relationships/audio" Target="../media/media2.aifc"/><Relationship Id="rId5" Type="http://schemas.openxmlformats.org/officeDocument/2006/relationships/slideLayout" Target="../slideLayouts/slideLayout1.xml"/><Relationship Id="rId6" Type="http://schemas.openxmlformats.org/officeDocument/2006/relationships/notesSlide" Target="../notesSlides/notesSlide2.xml"/><Relationship Id="rId7" Type="http://schemas.openxmlformats.org/officeDocument/2006/relationships/image" Target="../media/image1.png"/><Relationship Id="rId8"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5.xml"/><Relationship Id="rId5" Type="http://schemas.openxmlformats.org/officeDocument/2006/relationships/image" Target="../media/image25.png"/><Relationship Id="rId1" Type="http://schemas.microsoft.com/office/2007/relationships/media" Target="../media/media9.mp4"/><Relationship Id="rId2" Type="http://schemas.openxmlformats.org/officeDocument/2006/relationships/video" Target="../media/media9.mp4"/></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image" Target="../media/image26.png"/><Relationship Id="rId1" Type="http://schemas.microsoft.com/office/2007/relationships/media" Target="../media/media10.mp4"/><Relationship Id="rId2" Type="http://schemas.openxmlformats.org/officeDocument/2006/relationships/video" Target="../media/media10.mp4"/></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3.png"/><Relationship Id="rId1" Type="http://schemas.microsoft.com/office/2007/relationships/media" Target="../media/media3.mp4"/><Relationship Id="rId2" Type="http://schemas.openxmlformats.org/officeDocument/2006/relationships/video" Target="../media/media3.mp4"/></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0.xml"/><Relationship Id="rId5" Type="http://schemas.openxmlformats.org/officeDocument/2006/relationships/image" Target="../media/image27.png"/><Relationship Id="rId1" Type="http://schemas.microsoft.com/office/2007/relationships/media" Target="../media/media11.mp4"/><Relationship Id="rId2" Type="http://schemas.openxmlformats.org/officeDocument/2006/relationships/video" Target="../media/media1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8.png"/><Relationship Id="rId1" Type="http://schemas.microsoft.com/office/2007/relationships/media" Target="../media/media4.mp4"/><Relationship Id="rId2" Type="http://schemas.openxmlformats.org/officeDocument/2006/relationships/video" Target="../media/media4.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9.png"/><Relationship Id="rId1" Type="http://schemas.microsoft.com/office/2007/relationships/media" Target="../media/media5.mp4"/><Relationship Id="rId2" Type="http://schemas.openxmlformats.org/officeDocument/2006/relationships/video" Target="../media/media5.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0" y="3813172"/>
            <a:ext cx="10704786" cy="2387600"/>
          </a:xfrm>
        </p:spPr>
        <p:txBody>
          <a:bodyPr>
            <a:noAutofit/>
          </a:bodyPr>
          <a:lstStyle/>
          <a:p>
            <a:pPr algn="l"/>
            <a:r>
              <a:rPr lang="en-US" sz="13800" b="1" dirty="0">
                <a:latin typeface="+mn-lt"/>
                <a:ea typeface="Montserrat" charset="0"/>
                <a:cs typeface="Montserrat" charset="0"/>
              </a:rPr>
              <a:t>Get Ur </a:t>
            </a:r>
            <a:r>
              <a:rPr lang="en-US" sz="13800" b="1" dirty="0" smtClean="0">
                <a:latin typeface="+mn-lt"/>
                <a:ea typeface="Montserrat" charset="0"/>
                <a:cs typeface="Montserrat" charset="0"/>
              </a:rPr>
              <a:t>Recon</a:t>
            </a:r>
            <a:endParaRPr lang="en-US" sz="13800" b="1" dirty="0">
              <a:latin typeface="+mn-lt"/>
              <a:ea typeface="Montserrat" charset="0"/>
              <a:cs typeface="Montserrat" charset="0"/>
            </a:endParaRPr>
          </a:p>
        </p:txBody>
      </p:sp>
      <p:sp>
        <p:nvSpPr>
          <p:cNvPr id="5" name="Subtitle 2"/>
          <p:cNvSpPr>
            <a:spLocks noGrp="1"/>
          </p:cNvSpPr>
          <p:nvPr>
            <p:ph type="subTitle" idx="1"/>
          </p:nvPr>
        </p:nvSpPr>
        <p:spPr>
          <a:xfrm>
            <a:off x="0" y="6200772"/>
            <a:ext cx="12198246" cy="623889"/>
          </a:xfrm>
        </p:spPr>
        <p:txBody>
          <a:bodyPr>
            <a:noAutofit/>
          </a:bodyPr>
          <a:lstStyle/>
          <a:p>
            <a:pPr algn="l"/>
            <a:r>
              <a:rPr lang="en-US" sz="5400" dirty="0" err="1">
                <a:ea typeface="Montserrat" charset="0"/>
                <a:cs typeface="Montserrat" charset="0"/>
              </a:rPr>
              <a:t>christina</a:t>
            </a:r>
            <a:r>
              <a:rPr lang="en-US" sz="5400" dirty="0">
                <a:ea typeface="Montserrat" charset="0"/>
                <a:cs typeface="Montserrat" charset="0"/>
              </a:rPr>
              <a:t> </a:t>
            </a:r>
            <a:r>
              <a:rPr lang="en-US" sz="5400" dirty="0" err="1" smtClean="0">
                <a:ea typeface="Montserrat" charset="0"/>
                <a:cs typeface="Montserrat" charset="0"/>
              </a:rPr>
              <a:t>harlow</a:t>
            </a:r>
            <a:r>
              <a:rPr lang="en-US" sz="5400" dirty="0" smtClean="0">
                <a:ea typeface="Montserrat" charset="0"/>
                <a:cs typeface="Montserrat" charset="0"/>
              </a:rPr>
              <a:t> http://</a:t>
            </a:r>
            <a:r>
              <a:rPr lang="en-US" sz="5400" dirty="0" err="1" smtClean="0">
                <a:ea typeface="Montserrat" charset="0"/>
                <a:cs typeface="Montserrat" charset="0"/>
              </a:rPr>
              <a:t>bit.ly</a:t>
            </a:r>
            <a:r>
              <a:rPr lang="en-US" sz="5400" dirty="0" smtClean="0">
                <a:ea typeface="Montserrat" charset="0"/>
                <a:cs typeface="Montserrat" charset="0"/>
              </a:rPr>
              <a:t>/</a:t>
            </a:r>
            <a:r>
              <a:rPr lang="en-US" sz="5400" dirty="0" err="1" smtClean="0">
                <a:ea typeface="Montserrat" charset="0"/>
                <a:cs typeface="Montserrat" charset="0"/>
              </a:rPr>
              <a:t>GetUrRecon</a:t>
            </a:r>
            <a:endParaRPr lang="en-US" sz="5400" dirty="0" smtClean="0">
              <a:effectLst/>
              <a:ea typeface="Montserrat" charset="0"/>
              <a:cs typeface="Montserrat" charset="0"/>
            </a:endParaRPr>
          </a:p>
        </p:txBody>
      </p:sp>
    </p:spTree>
    <p:extLst>
      <p:ext uri="{BB962C8B-B14F-4D97-AF65-F5344CB8AC3E}">
        <p14:creationId xmlns:p14="http://schemas.microsoft.com/office/powerpoint/2010/main" val="1785961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78877"/>
            <a:ext cx="12192000" cy="2265671"/>
          </a:xfrm>
          <a:prstGeom prst="rect">
            <a:avLst/>
          </a:prstGeom>
        </p:spPr>
      </p:pic>
      <p:sp>
        <p:nvSpPr>
          <p:cNvPr id="4" name="TextBox 3"/>
          <p:cNvSpPr txBox="1"/>
          <p:nvPr/>
        </p:nvSpPr>
        <p:spPr>
          <a:xfrm>
            <a:off x="5371170" y="3022964"/>
            <a:ext cx="1449659" cy="1107996"/>
          </a:xfrm>
          <a:prstGeom prst="rect">
            <a:avLst/>
          </a:prstGeom>
          <a:noFill/>
        </p:spPr>
        <p:txBody>
          <a:bodyPr wrap="square" rtlCol="0">
            <a:spAutoFit/>
          </a:bodyPr>
          <a:lstStyle/>
          <a:p>
            <a:r>
              <a:rPr lang="en-US" sz="6600" b="1" dirty="0" smtClean="0">
                <a:ea typeface="Montserrat" charset="0"/>
                <a:cs typeface="Montserrat" charset="0"/>
              </a:rPr>
              <a:t>&amp;&amp;</a:t>
            </a:r>
            <a:endParaRPr lang="en-US" sz="6600" b="1" dirty="0">
              <a:ea typeface="Montserrat" charset="0"/>
              <a:cs typeface="Montserrat" charset="0"/>
            </a:endParaRPr>
          </a:p>
        </p:txBody>
      </p:sp>
      <p:sp>
        <p:nvSpPr>
          <p:cNvPr id="5" name="TextBox 4"/>
          <p:cNvSpPr txBox="1"/>
          <p:nvPr/>
        </p:nvSpPr>
        <p:spPr>
          <a:xfrm>
            <a:off x="0" y="4192859"/>
            <a:ext cx="12192000" cy="2215991"/>
          </a:xfrm>
          <a:prstGeom prst="rect">
            <a:avLst/>
          </a:prstGeom>
          <a:noFill/>
        </p:spPr>
        <p:txBody>
          <a:bodyPr wrap="square" rtlCol="0">
            <a:spAutoFit/>
          </a:bodyPr>
          <a:lstStyle/>
          <a:p>
            <a:pPr algn="ctr"/>
            <a:r>
              <a:rPr lang="en-US" sz="7200" b="1" dirty="0">
                <a:ea typeface="Montserrat" charset="0"/>
                <a:cs typeface="Montserrat" charset="0"/>
              </a:rPr>
              <a:t>Linked Open Data (LOD) </a:t>
            </a:r>
            <a:r>
              <a:rPr lang="en-US" sz="7200" b="1" dirty="0" smtClean="0">
                <a:ea typeface="Montserrat" charset="0"/>
                <a:cs typeface="Montserrat" charset="0"/>
              </a:rPr>
              <a:t>Refine </a:t>
            </a:r>
          </a:p>
          <a:p>
            <a:pPr algn="ctr"/>
            <a:r>
              <a:rPr lang="en-US" sz="6600" dirty="0" err="1" smtClean="0">
                <a:ea typeface="Montserrat" charset="0"/>
                <a:cs typeface="Montserrat" charset="0"/>
              </a:rPr>
              <a:t>github.com</a:t>
            </a:r>
            <a:r>
              <a:rPr lang="en-US" sz="6600" dirty="0" smtClean="0">
                <a:ea typeface="Montserrat" charset="0"/>
                <a:cs typeface="Montserrat" charset="0"/>
              </a:rPr>
              <a:t>/</a:t>
            </a:r>
            <a:r>
              <a:rPr lang="en-US" sz="6600" dirty="0" err="1" smtClean="0">
                <a:ea typeface="Montserrat" charset="0"/>
                <a:cs typeface="Montserrat" charset="0"/>
              </a:rPr>
              <a:t>sparkica</a:t>
            </a:r>
            <a:r>
              <a:rPr lang="en-US" sz="6600" dirty="0" smtClean="0">
                <a:ea typeface="Montserrat" charset="0"/>
                <a:cs typeface="Montserrat" charset="0"/>
              </a:rPr>
              <a:t>/</a:t>
            </a:r>
            <a:r>
              <a:rPr lang="en-US" sz="6600" dirty="0" err="1" smtClean="0">
                <a:ea typeface="Montserrat" charset="0"/>
                <a:cs typeface="Montserrat" charset="0"/>
              </a:rPr>
              <a:t>LODRefine</a:t>
            </a:r>
            <a:endParaRPr lang="en-US" sz="6600" dirty="0">
              <a:ea typeface="Montserrat" charset="0"/>
              <a:cs typeface="Montserrat" charset="0"/>
            </a:endParaRPr>
          </a:p>
        </p:txBody>
      </p:sp>
    </p:spTree>
    <p:extLst>
      <p:ext uri="{BB962C8B-B14F-4D97-AF65-F5344CB8AC3E}">
        <p14:creationId xmlns:p14="http://schemas.microsoft.com/office/powerpoint/2010/main" val="1411619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629" y="289933"/>
            <a:ext cx="11641873" cy="6463308"/>
          </a:xfrm>
          <a:prstGeom prst="rect">
            <a:avLst/>
          </a:prstGeom>
        </p:spPr>
        <p:txBody>
          <a:bodyPr wrap="square">
            <a:spAutoFit/>
          </a:bodyPr>
          <a:lstStyle/>
          <a:p>
            <a:r>
              <a:rPr lang="en-US" sz="6600" b="1" dirty="0" smtClean="0">
                <a:solidFill>
                  <a:srgbClr val="353535"/>
                </a:solidFill>
                <a:ea typeface="Montserrat" charset="0"/>
                <a:cs typeface="Montserrat" charset="0"/>
              </a:rPr>
              <a:t>Reconciliation</a:t>
            </a:r>
          </a:p>
          <a:p>
            <a:r>
              <a:rPr lang="en-US" sz="4800" dirty="0">
                <a:solidFill>
                  <a:srgbClr val="353535"/>
                </a:solidFill>
                <a:ea typeface="Montserrat Alternates" charset="0"/>
                <a:cs typeface="Montserrat Alternates" charset="0"/>
              </a:rPr>
              <a:t>	</a:t>
            </a:r>
            <a:r>
              <a:rPr lang="en-US" sz="4800" dirty="0" smtClean="0">
                <a:solidFill>
                  <a:srgbClr val="353535"/>
                </a:solidFill>
                <a:ea typeface="Montserrat Alternates" charset="0"/>
                <a:cs typeface="Montserrat Alternates" charset="0"/>
              </a:rPr>
              <a:t>Things/URIs &lt;=&gt; Things/URIs</a:t>
            </a:r>
            <a:endParaRPr lang="en-US" sz="4800" dirty="0">
              <a:solidFill>
                <a:srgbClr val="353535"/>
              </a:solidFill>
              <a:ea typeface="Montserrat Alternates" charset="0"/>
              <a:cs typeface="Montserrat Alternates" charset="0"/>
            </a:endParaRPr>
          </a:p>
          <a:p>
            <a:r>
              <a:rPr lang="en-US" sz="6600" b="1" dirty="0">
                <a:solidFill>
                  <a:srgbClr val="353535"/>
                </a:solidFill>
                <a:ea typeface="Montserrat" charset="0"/>
                <a:cs typeface="Montserrat" charset="0"/>
              </a:rPr>
              <a:t>Entity </a:t>
            </a:r>
            <a:r>
              <a:rPr lang="en-US" sz="6600" b="1" dirty="0" smtClean="0">
                <a:solidFill>
                  <a:srgbClr val="353535"/>
                </a:solidFill>
                <a:ea typeface="Montserrat" charset="0"/>
                <a:cs typeface="Montserrat" charset="0"/>
              </a:rPr>
              <a:t>Resolution</a:t>
            </a:r>
          </a:p>
          <a:p>
            <a:r>
              <a:rPr lang="en-US" sz="4800" dirty="0">
                <a:solidFill>
                  <a:srgbClr val="353535"/>
                </a:solidFill>
                <a:ea typeface="Montserrat Alternates" charset="0"/>
                <a:cs typeface="Montserrat Alternates" charset="0"/>
              </a:rPr>
              <a:t>	</a:t>
            </a:r>
            <a:r>
              <a:rPr lang="en-US" sz="4800" dirty="0" smtClean="0">
                <a:solidFill>
                  <a:srgbClr val="353535"/>
                </a:solidFill>
                <a:ea typeface="Montserrat Alternates" charset="0"/>
                <a:cs typeface="Montserrat Alternates" charset="0"/>
              </a:rPr>
              <a:t>Strings/Labels &lt;=&gt; Things/URIs</a:t>
            </a:r>
            <a:endParaRPr lang="en-US" sz="4800" dirty="0">
              <a:solidFill>
                <a:srgbClr val="353535"/>
              </a:solidFill>
              <a:ea typeface="Montserrat Alternates" charset="0"/>
              <a:cs typeface="Montserrat Alternates" charset="0"/>
            </a:endParaRPr>
          </a:p>
          <a:p>
            <a:r>
              <a:rPr lang="en-US" sz="6600" b="1" dirty="0" smtClean="0">
                <a:solidFill>
                  <a:srgbClr val="353535"/>
                </a:solidFill>
                <a:ea typeface="Montserrat" charset="0"/>
                <a:cs typeface="Montserrat" charset="0"/>
              </a:rPr>
              <a:t>Lexicalization</a:t>
            </a:r>
          </a:p>
          <a:p>
            <a:r>
              <a:rPr lang="en-US" sz="4800" dirty="0">
                <a:solidFill>
                  <a:srgbClr val="353535"/>
                </a:solidFill>
                <a:ea typeface="Montserrat Alternates" charset="0"/>
                <a:cs typeface="Montserrat Alternates" charset="0"/>
              </a:rPr>
              <a:t>	</a:t>
            </a:r>
            <a:r>
              <a:rPr lang="en-US" sz="4800" dirty="0" smtClean="0">
                <a:solidFill>
                  <a:srgbClr val="353535"/>
                </a:solidFill>
                <a:ea typeface="Montserrat Alternates" charset="0"/>
                <a:cs typeface="Montserrat Alternates" charset="0"/>
              </a:rPr>
              <a:t>Things/URIs &lt;=&gt; Strings/Labels</a:t>
            </a:r>
            <a:endParaRPr lang="en-US" sz="2000" dirty="0">
              <a:solidFill>
                <a:srgbClr val="353535"/>
              </a:solidFill>
              <a:ea typeface="Montserrat" charset="0"/>
              <a:cs typeface="Montserrat" charset="0"/>
            </a:endParaRPr>
          </a:p>
          <a:p>
            <a:pPr algn="r"/>
            <a:r>
              <a:rPr lang="en-US" sz="6600" b="1" dirty="0" smtClean="0">
                <a:solidFill>
                  <a:srgbClr val="7030A0"/>
                </a:solidFill>
                <a:ea typeface="Montserrat" charset="0"/>
                <a:cs typeface="Montserrat" charset="0"/>
              </a:rPr>
              <a:t>Entity Matching Generally</a:t>
            </a:r>
            <a:endParaRPr lang="en-US" sz="6600" b="1" dirty="0">
              <a:solidFill>
                <a:srgbClr val="7030A0"/>
              </a:solidFill>
              <a:ea typeface="Montserrat" charset="0"/>
              <a:cs typeface="Montserrat" charset="0"/>
            </a:endParaRPr>
          </a:p>
        </p:txBody>
      </p:sp>
    </p:spTree>
    <p:extLst>
      <p:ext uri="{BB962C8B-B14F-4D97-AF65-F5344CB8AC3E}">
        <p14:creationId xmlns:p14="http://schemas.microsoft.com/office/powerpoint/2010/main" val="1590663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8028878" cy="2185214"/>
          </a:xfrm>
          <a:prstGeom prst="rect">
            <a:avLst/>
          </a:prstGeom>
          <a:noFill/>
        </p:spPr>
        <p:txBody>
          <a:bodyPr wrap="square" rtlCol="0">
            <a:spAutoFit/>
          </a:bodyPr>
          <a:lstStyle/>
          <a:p>
            <a:r>
              <a:rPr lang="en-US" sz="3400" dirty="0">
                <a:latin typeface="Consolas" charset="0"/>
                <a:ea typeface="Consolas" charset="0"/>
                <a:cs typeface="Consolas" charset="0"/>
              </a:rPr>
              <a:t>{"q0</a:t>
            </a:r>
            <a:r>
              <a:rPr lang="en-US" sz="3400" dirty="0" smtClean="0">
                <a:latin typeface="Consolas" charset="0"/>
                <a:ea typeface="Consolas" charset="0"/>
                <a:cs typeface="Consolas" charset="0"/>
              </a:rPr>
              <a:t>":</a:t>
            </a:r>
          </a:p>
          <a:p>
            <a:pPr lvl="1"/>
            <a:r>
              <a:rPr lang="en-US" sz="3400" dirty="0" smtClean="0">
                <a:latin typeface="Consolas" charset="0"/>
                <a:ea typeface="Consolas" charset="0"/>
                <a:cs typeface="Consolas" charset="0"/>
              </a:rPr>
              <a:t>{"</a:t>
            </a:r>
            <a:r>
              <a:rPr lang="en-US" sz="3400" dirty="0" err="1">
                <a:latin typeface="Consolas" charset="0"/>
                <a:ea typeface="Consolas" charset="0"/>
                <a:cs typeface="Consolas" charset="0"/>
              </a:rPr>
              <a:t>query</a:t>
            </a:r>
            <a:r>
              <a:rPr lang="en-US" sz="3400" dirty="0" err="1" smtClean="0">
                <a:latin typeface="Consolas" charset="0"/>
                <a:ea typeface="Consolas" charset="0"/>
                <a:cs typeface="Consolas" charset="0"/>
              </a:rPr>
              <a:t>":"</a:t>
            </a:r>
            <a:r>
              <a:rPr lang="en-US" sz="3400" dirty="0" err="1">
                <a:latin typeface="Consolas" charset="0"/>
                <a:ea typeface="Consolas" charset="0"/>
                <a:cs typeface="Consolas" charset="0"/>
              </a:rPr>
              <a:t>Elliott</a:t>
            </a:r>
            <a:r>
              <a:rPr lang="en-US" sz="3400" dirty="0">
                <a:latin typeface="Consolas" charset="0"/>
                <a:ea typeface="Consolas" charset="0"/>
                <a:cs typeface="Consolas" charset="0"/>
              </a:rPr>
              <a:t>, </a:t>
            </a:r>
            <a:r>
              <a:rPr lang="en-US" sz="3400" dirty="0" smtClean="0">
                <a:latin typeface="Consolas" charset="0"/>
                <a:ea typeface="Consolas" charset="0"/>
                <a:cs typeface="Consolas" charset="0"/>
              </a:rPr>
              <a:t>Misdemeanor</a:t>
            </a:r>
            <a:r>
              <a:rPr lang="en-US" sz="3400" dirty="0">
                <a:latin typeface="Consolas" charset="0"/>
                <a:ea typeface="Consolas" charset="0"/>
                <a:cs typeface="Consolas" charset="0"/>
              </a:rPr>
              <a:t>"</a:t>
            </a:r>
            <a:r>
              <a:rPr lang="en-US" sz="3400" dirty="0" smtClean="0">
                <a:latin typeface="Consolas" charset="0"/>
                <a:ea typeface="Consolas" charset="0"/>
                <a:cs typeface="Consolas" charset="0"/>
              </a:rPr>
              <a:t>,</a:t>
            </a:r>
          </a:p>
          <a:p>
            <a:pPr lvl="1"/>
            <a:r>
              <a:rPr lang="en-US" sz="3400" dirty="0" smtClean="0">
                <a:latin typeface="Consolas" charset="0"/>
                <a:ea typeface="Consolas" charset="0"/>
                <a:cs typeface="Consolas" charset="0"/>
              </a:rPr>
              <a:t>"</a:t>
            </a:r>
            <a:r>
              <a:rPr lang="en-US" sz="3400" dirty="0" err="1" smtClean="0">
                <a:latin typeface="Consolas" charset="0"/>
                <a:ea typeface="Consolas" charset="0"/>
                <a:cs typeface="Consolas" charset="0"/>
              </a:rPr>
              <a:t>type</a:t>
            </a:r>
            <a:r>
              <a:rPr lang="en-US" sz="3400" dirty="0" err="1">
                <a:latin typeface="Consolas" charset="0"/>
                <a:ea typeface="Consolas" charset="0"/>
                <a:cs typeface="Consolas" charset="0"/>
              </a:rPr>
              <a:t>":"Names</a:t>
            </a:r>
            <a:r>
              <a:rPr lang="en-US" sz="3400" dirty="0" smtClean="0">
                <a:latin typeface="Consolas" charset="0"/>
                <a:ea typeface="Consolas" charset="0"/>
                <a:cs typeface="Consolas" charset="0"/>
              </a:rPr>
              <a:t>"}}</a:t>
            </a:r>
            <a:endParaRPr lang="en-US" sz="3400" dirty="0">
              <a:latin typeface="Consolas" charset="0"/>
              <a:ea typeface="Consolas" charset="0"/>
              <a:cs typeface="Consolas" charset="0"/>
            </a:endParaRPr>
          </a:p>
        </p:txBody>
      </p:sp>
      <p:sp>
        <p:nvSpPr>
          <p:cNvPr id="4" name="TextBox 3"/>
          <p:cNvSpPr txBox="1"/>
          <p:nvPr/>
        </p:nvSpPr>
        <p:spPr>
          <a:xfrm>
            <a:off x="1862148" y="2123828"/>
            <a:ext cx="10329852" cy="1323439"/>
          </a:xfrm>
          <a:prstGeom prst="rect">
            <a:avLst/>
          </a:prstGeom>
          <a:noFill/>
        </p:spPr>
        <p:txBody>
          <a:bodyPr wrap="square" rtlCol="0">
            <a:spAutoFit/>
          </a:bodyPr>
          <a:lstStyle/>
          <a:p>
            <a:pPr algn="ctr"/>
            <a:r>
              <a:rPr lang="en-US" sz="4000" i="1" dirty="0">
                <a:solidFill>
                  <a:srgbClr val="0070C0"/>
                </a:solidFill>
                <a:ea typeface="Montserrat" charset="0"/>
                <a:cs typeface="Montserrat" charset="0"/>
              </a:rPr>
              <a:t>http://id.loc.gov/authorities/names</a:t>
            </a:r>
            <a:r>
              <a:rPr lang="en-US" sz="4000" i="1" dirty="0" smtClean="0">
                <a:solidFill>
                  <a:srgbClr val="0070C0"/>
                </a:solidFill>
                <a:ea typeface="Montserrat" charset="0"/>
                <a:cs typeface="Montserrat" charset="0"/>
              </a:rPr>
              <a:t>/</a:t>
            </a:r>
          </a:p>
          <a:p>
            <a:pPr algn="ctr"/>
            <a:r>
              <a:rPr lang="en-US" sz="4000" i="1" dirty="0" err="1" smtClean="0">
                <a:solidFill>
                  <a:srgbClr val="0070C0"/>
                </a:solidFill>
                <a:ea typeface="Montserrat" charset="0"/>
                <a:cs typeface="Montserrat" charset="0"/>
              </a:rPr>
              <a:t>didyoumean</a:t>
            </a:r>
            <a:r>
              <a:rPr lang="en-US" sz="4000" i="1" dirty="0">
                <a:solidFill>
                  <a:srgbClr val="0070C0"/>
                </a:solidFill>
                <a:ea typeface="Montserrat" charset="0"/>
                <a:cs typeface="Montserrat" charset="0"/>
              </a:rPr>
              <a:t>/?label=Elliott,%20Misdemeanor</a:t>
            </a:r>
          </a:p>
        </p:txBody>
      </p:sp>
      <p:sp>
        <p:nvSpPr>
          <p:cNvPr id="5" name="TextBox 4"/>
          <p:cNvSpPr txBox="1"/>
          <p:nvPr/>
        </p:nvSpPr>
        <p:spPr>
          <a:xfrm>
            <a:off x="1" y="3318570"/>
            <a:ext cx="12192000" cy="3539430"/>
          </a:xfrm>
          <a:prstGeom prst="rect">
            <a:avLst/>
          </a:prstGeom>
          <a:noFill/>
        </p:spPr>
        <p:txBody>
          <a:bodyPr wrap="square" rtlCol="0">
            <a:spAutoFit/>
          </a:bodyPr>
          <a:lstStyle/>
          <a:p>
            <a:r>
              <a:rPr lang="en-US" sz="3200" dirty="0">
                <a:latin typeface="Consolas" charset="0"/>
                <a:ea typeface="Consolas" charset="0"/>
                <a:cs typeface="Consolas" charset="0"/>
              </a:rPr>
              <a:t>{'score': 69, </a:t>
            </a:r>
            <a:endParaRPr lang="en-US" sz="3200" dirty="0" smtClean="0">
              <a:latin typeface="Consolas" charset="0"/>
              <a:ea typeface="Consolas" charset="0"/>
              <a:cs typeface="Consolas" charset="0"/>
            </a:endParaRPr>
          </a:p>
          <a:p>
            <a:r>
              <a:rPr lang="en-US" sz="3200" dirty="0" smtClean="0">
                <a:latin typeface="Consolas" charset="0"/>
                <a:ea typeface="Consolas" charset="0"/>
                <a:cs typeface="Consolas" charset="0"/>
              </a:rPr>
              <a:t>'type</a:t>
            </a:r>
            <a:r>
              <a:rPr lang="en-US" sz="3200" dirty="0">
                <a:latin typeface="Consolas" charset="0"/>
                <a:ea typeface="Consolas" charset="0"/>
                <a:cs typeface="Consolas" charset="0"/>
              </a:rPr>
              <a:t>': [{'index': '/authorities/names', </a:t>
            </a:r>
            <a:endParaRPr lang="en-US" sz="3200" dirty="0" smtClean="0">
              <a:latin typeface="Consolas" charset="0"/>
              <a:ea typeface="Consolas" charset="0"/>
              <a:cs typeface="Consolas" charset="0"/>
            </a:endParaRPr>
          </a:p>
          <a:p>
            <a:r>
              <a:rPr lang="en-US" sz="3200" dirty="0">
                <a:latin typeface="Consolas" charset="0"/>
                <a:ea typeface="Consolas" charset="0"/>
                <a:cs typeface="Consolas" charset="0"/>
              </a:rPr>
              <a:t> </a:t>
            </a:r>
            <a:r>
              <a:rPr lang="en-US" sz="3200" dirty="0" smtClean="0">
                <a:latin typeface="Consolas" charset="0"/>
                <a:ea typeface="Consolas" charset="0"/>
                <a:cs typeface="Consolas" charset="0"/>
              </a:rPr>
              <a:t>  </a:t>
            </a:r>
            <a:r>
              <a:rPr lang="en-US" sz="3200" dirty="0" smtClean="0">
                <a:latin typeface="Consolas" charset="0"/>
                <a:ea typeface="Consolas" charset="0"/>
                <a:cs typeface="Consolas" charset="0"/>
              </a:rPr>
              <a:t>'id</a:t>
            </a:r>
            <a:r>
              <a:rPr lang="en-US" sz="3200" dirty="0">
                <a:latin typeface="Consolas" charset="0"/>
                <a:ea typeface="Consolas" charset="0"/>
                <a:cs typeface="Consolas" charset="0"/>
              </a:rPr>
              <a:t>': 'Names', </a:t>
            </a:r>
            <a:endParaRPr lang="en-US" sz="3200" dirty="0" smtClean="0">
              <a:latin typeface="Consolas" charset="0"/>
              <a:ea typeface="Consolas" charset="0"/>
              <a:cs typeface="Consolas" charset="0"/>
            </a:endParaRPr>
          </a:p>
          <a:p>
            <a:r>
              <a:rPr lang="en-US" sz="3200" dirty="0">
                <a:latin typeface="Consolas" charset="0"/>
                <a:ea typeface="Consolas" charset="0"/>
                <a:cs typeface="Consolas" charset="0"/>
              </a:rPr>
              <a:t> </a:t>
            </a:r>
            <a:r>
              <a:rPr lang="en-US" sz="3200" dirty="0" smtClean="0">
                <a:latin typeface="Consolas" charset="0"/>
                <a:ea typeface="Consolas" charset="0"/>
                <a:cs typeface="Consolas" charset="0"/>
              </a:rPr>
              <a:t> </a:t>
            </a:r>
            <a:r>
              <a:rPr lang="en-US" sz="3200" dirty="0" smtClean="0">
                <a:latin typeface="Consolas" charset="0"/>
                <a:ea typeface="Consolas" charset="0"/>
                <a:cs typeface="Consolas" charset="0"/>
              </a:rPr>
              <a:t>'</a:t>
            </a:r>
            <a:r>
              <a:rPr lang="en-US" sz="3200" dirty="0" err="1" smtClean="0">
                <a:latin typeface="Consolas" charset="0"/>
                <a:ea typeface="Consolas" charset="0"/>
                <a:cs typeface="Consolas" charset="0"/>
              </a:rPr>
              <a:t>name':'Library</a:t>
            </a:r>
            <a:r>
              <a:rPr lang="en-US" sz="3200" dirty="0" smtClean="0">
                <a:latin typeface="Consolas" charset="0"/>
                <a:ea typeface="Consolas" charset="0"/>
                <a:cs typeface="Consolas" charset="0"/>
              </a:rPr>
              <a:t> </a:t>
            </a:r>
            <a:r>
              <a:rPr lang="en-US" sz="3200" dirty="0">
                <a:latin typeface="Consolas" charset="0"/>
                <a:ea typeface="Consolas" charset="0"/>
                <a:cs typeface="Consolas" charset="0"/>
              </a:rPr>
              <a:t>of Congress Name Authority File'}], </a:t>
            </a:r>
            <a:endParaRPr lang="en-US" sz="3200" dirty="0" smtClean="0">
              <a:latin typeface="Consolas" charset="0"/>
              <a:ea typeface="Consolas" charset="0"/>
              <a:cs typeface="Consolas" charset="0"/>
            </a:endParaRPr>
          </a:p>
          <a:p>
            <a:r>
              <a:rPr lang="en-US" sz="3200" dirty="0" smtClean="0">
                <a:latin typeface="Consolas" charset="0"/>
                <a:ea typeface="Consolas" charset="0"/>
                <a:cs typeface="Consolas" charset="0"/>
              </a:rPr>
              <a:t>'id</a:t>
            </a:r>
            <a:r>
              <a:rPr lang="en-US" sz="3200" dirty="0" smtClean="0">
                <a:latin typeface="Consolas" charset="0"/>
                <a:ea typeface="Consolas" charset="0"/>
                <a:cs typeface="Consolas" charset="0"/>
              </a:rPr>
              <a:t>': 'http</a:t>
            </a:r>
            <a:r>
              <a:rPr lang="en-US" sz="3200" dirty="0">
                <a:latin typeface="Consolas" charset="0"/>
                <a:ea typeface="Consolas" charset="0"/>
                <a:cs typeface="Consolas" charset="0"/>
              </a:rPr>
              <a:t>://</a:t>
            </a:r>
            <a:r>
              <a:rPr lang="en-US" sz="3200" dirty="0" err="1" smtClean="0">
                <a:latin typeface="Consolas" charset="0"/>
                <a:ea typeface="Consolas" charset="0"/>
                <a:cs typeface="Consolas" charset="0"/>
              </a:rPr>
              <a:t>id.loc.gov</a:t>
            </a:r>
            <a:r>
              <a:rPr lang="en-US" sz="3200" dirty="0" smtClean="0">
                <a:latin typeface="Consolas" charset="0"/>
                <a:ea typeface="Consolas" charset="0"/>
                <a:cs typeface="Consolas" charset="0"/>
              </a:rPr>
              <a:t>/authorities/no97050913</a:t>
            </a:r>
            <a:r>
              <a:rPr lang="en-US" sz="3200" dirty="0">
                <a:latin typeface="Consolas" charset="0"/>
                <a:ea typeface="Consolas" charset="0"/>
                <a:cs typeface="Consolas" charset="0"/>
              </a:rPr>
              <a:t>', </a:t>
            </a:r>
            <a:endParaRPr lang="en-US" sz="3200" dirty="0" smtClean="0">
              <a:latin typeface="Consolas" charset="0"/>
              <a:ea typeface="Consolas" charset="0"/>
              <a:cs typeface="Consolas" charset="0"/>
            </a:endParaRPr>
          </a:p>
          <a:p>
            <a:r>
              <a:rPr lang="en-US" sz="3200" dirty="0" smtClean="0">
                <a:latin typeface="Consolas" charset="0"/>
                <a:ea typeface="Consolas" charset="0"/>
                <a:cs typeface="Consolas" charset="0"/>
              </a:rPr>
              <a:t>'match</a:t>
            </a:r>
            <a:r>
              <a:rPr lang="en-US" sz="3200" dirty="0">
                <a:latin typeface="Consolas" charset="0"/>
                <a:ea typeface="Consolas" charset="0"/>
                <a:cs typeface="Consolas" charset="0"/>
              </a:rPr>
              <a:t>': False, </a:t>
            </a:r>
            <a:endParaRPr lang="en-US" sz="3200" dirty="0" smtClean="0">
              <a:latin typeface="Consolas" charset="0"/>
              <a:ea typeface="Consolas" charset="0"/>
              <a:cs typeface="Consolas" charset="0"/>
            </a:endParaRPr>
          </a:p>
          <a:p>
            <a:r>
              <a:rPr lang="en-US" sz="3200" dirty="0" smtClean="0">
                <a:latin typeface="Consolas" charset="0"/>
                <a:ea typeface="Consolas" charset="0"/>
                <a:cs typeface="Consolas" charset="0"/>
              </a:rPr>
              <a:t>'name</a:t>
            </a:r>
            <a:r>
              <a:rPr lang="en-US" sz="3200" dirty="0">
                <a:latin typeface="Consolas" charset="0"/>
                <a:ea typeface="Consolas" charset="0"/>
                <a:cs typeface="Consolas" charset="0"/>
              </a:rPr>
              <a:t>': 'Elliott, Missy'}</a:t>
            </a:r>
          </a:p>
        </p:txBody>
      </p:sp>
      <p:sp>
        <p:nvSpPr>
          <p:cNvPr id="6" name="Bent Arrow 5"/>
          <p:cNvSpPr/>
          <p:nvPr/>
        </p:nvSpPr>
        <p:spPr>
          <a:xfrm rot="5400000">
            <a:off x="5597822" y="582640"/>
            <a:ext cx="1281034" cy="157746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rot="5400000" flipV="1">
            <a:off x="601303" y="2057726"/>
            <a:ext cx="1021419" cy="1500270"/>
          </a:xfrm>
          <a:prstGeom prst="bentArrow">
            <a:avLst>
              <a:gd name="adj1" fmla="val 25000"/>
              <a:gd name="adj2" fmla="val 25000"/>
              <a:gd name="adj3" fmla="val 25000"/>
              <a:gd name="adj4" fmla="val 481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32259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iphy (4)_o8hoL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687707"/>
            <a:ext cx="8613077" cy="6170293"/>
          </a:xfrm>
          <a:prstGeom prst="rect">
            <a:avLst/>
          </a:prstGeom>
        </p:spPr>
      </p:pic>
      <p:pic>
        <p:nvPicPr>
          <p:cNvPr id="4" name="Picture 3"/>
          <p:cNvPicPr>
            <a:picLocks noChangeAspect="1"/>
          </p:cNvPicPr>
          <p:nvPr/>
        </p:nvPicPr>
        <p:blipFill>
          <a:blip r:embed="rId8"/>
          <a:stretch>
            <a:fillRect/>
          </a:stretch>
        </p:blipFill>
        <p:spPr>
          <a:xfrm>
            <a:off x="5426121" y="0"/>
            <a:ext cx="6765879" cy="2602261"/>
          </a:xfrm>
          <a:prstGeom prst="rect">
            <a:avLst/>
          </a:prstGeom>
        </p:spPr>
      </p:pic>
      <p:pic>
        <p:nvPicPr>
          <p:cNvPr id="2" name="Holla.aif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89348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4000" fill="hold" nodeType="afterEffect">
                                  <p:stCondLst>
                                    <p:cond delay="0"/>
                                  </p:stCondLst>
                                  <p:childTnLst>
                                    <p:cmd type="call" cmd="playFrom(0.0)">
                                      <p:cBhvr>
                                        <p:cTn id="6" dur="1400" fill="hold"/>
                                        <p:tgtEl>
                                          <p:spTgt spid="5"/>
                                        </p:tgtEl>
                                      </p:cBhvr>
                                    </p:cmd>
                                  </p:childTnLst>
                                </p:cTn>
                              </p:par>
                            </p:childTnLst>
                          </p:cTn>
                        </p:par>
                        <p:par>
                          <p:cTn id="7" fill="hold">
                            <p:stCondLst>
                              <p:cond delay="1400"/>
                            </p:stCondLst>
                            <p:childTnLst>
                              <p:par>
                                <p:cTn id="8" presetID="1" presetClass="mediacall" presetSubtype="0" fill="hold" nodeType="afterEffect">
                                  <p:stCondLst>
                                    <p:cond delay="0"/>
                                  </p:stCondLst>
                                  <p:childTnLst>
                                    <p:cmd type="call" cmd="playFrom(0.0)">
                                      <p:cBhvr>
                                        <p:cTn id="9" dur="1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3188" y="0"/>
            <a:ext cx="9188648" cy="6858000"/>
          </a:xfrm>
          <a:prstGeom prst="rect">
            <a:avLst/>
          </a:prstGeom>
        </p:spPr>
      </p:pic>
    </p:spTree>
    <p:extLst>
      <p:ext uri="{BB962C8B-B14F-4D97-AF65-F5344CB8AC3E}">
        <p14:creationId xmlns:p14="http://schemas.microsoft.com/office/powerpoint/2010/main" val="665591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phy (4)_o8hoL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H="1">
            <a:off x="5958276" y="2339117"/>
            <a:ext cx="6058829" cy="4340464"/>
          </a:xfrm>
          <a:prstGeom prst="rect">
            <a:avLst/>
          </a:prstGeom>
        </p:spPr>
      </p:pic>
      <p:pic>
        <p:nvPicPr>
          <p:cNvPr id="3" name="Picture 2"/>
          <p:cNvPicPr>
            <a:picLocks noChangeAspect="1"/>
          </p:cNvPicPr>
          <p:nvPr/>
        </p:nvPicPr>
        <p:blipFill>
          <a:blip r:embed="rId6"/>
          <a:stretch>
            <a:fillRect/>
          </a:stretch>
        </p:blipFill>
        <p:spPr>
          <a:xfrm>
            <a:off x="200720" y="156114"/>
            <a:ext cx="11515112" cy="3010832"/>
          </a:xfrm>
          <a:prstGeom prst="rect">
            <a:avLst/>
          </a:prstGeom>
        </p:spPr>
      </p:pic>
    </p:spTree>
    <p:extLst>
      <p:ext uri="{BB962C8B-B14F-4D97-AF65-F5344CB8AC3E}">
        <p14:creationId xmlns:p14="http://schemas.microsoft.com/office/powerpoint/2010/main" val="96784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4000" fill="hold" nodeType="afterEffect">
                                  <p:stCondLst>
                                    <p:cond delay="0"/>
                                  </p:stCondLst>
                                  <p:childTnLst>
                                    <p:cmd type="call" cmd="playFrom(0.0)">
                                      <p:cBhvr>
                                        <p:cTn id="6" dur="1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918647" cy="1015663"/>
          </a:xfrm>
          <a:prstGeom prst="rect">
            <a:avLst/>
          </a:prstGeom>
          <a:noFill/>
        </p:spPr>
        <p:txBody>
          <a:bodyPr wrap="none" rtlCol="0">
            <a:spAutoFit/>
          </a:bodyPr>
          <a:lstStyle/>
          <a:p>
            <a:pPr algn="ctr"/>
            <a:r>
              <a:rPr lang="en-US" sz="6000" b="1" dirty="0">
                <a:latin typeface="Montserrat" charset="0"/>
                <a:ea typeface="Montserrat" charset="0"/>
                <a:cs typeface="Montserrat" charset="0"/>
              </a:rPr>
              <a:t>Is it worth it, let </a:t>
            </a:r>
            <a:r>
              <a:rPr lang="en-US" sz="6000" b="1" dirty="0" smtClean="0">
                <a:latin typeface="Montserrat" charset="0"/>
                <a:ea typeface="Montserrat" charset="0"/>
                <a:cs typeface="Montserrat" charset="0"/>
              </a:rPr>
              <a:t>me search it</a:t>
            </a:r>
            <a:r>
              <a:rPr lang="is-IS" sz="6000" b="1" dirty="0" smtClean="0">
                <a:latin typeface="Montserrat" charset="0"/>
                <a:ea typeface="Montserrat" charset="0"/>
                <a:cs typeface="Montserrat" charset="0"/>
              </a:rPr>
              <a:t>…</a:t>
            </a:r>
            <a:endParaRPr lang="en-US" sz="6000" b="1" dirty="0">
              <a:latin typeface="Montserrat" charset="0"/>
              <a:ea typeface="Montserrat" charset="0"/>
              <a:cs typeface="Montserrat" charset="0"/>
            </a:endParaRPr>
          </a:p>
        </p:txBody>
      </p:sp>
      <p:pic>
        <p:nvPicPr>
          <p:cNvPr id="6" name="giphy (5)_CCS8R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00" y="903249"/>
            <a:ext cx="12175000" cy="5954751"/>
          </a:xfrm>
          <a:prstGeom prst="rect">
            <a:avLst/>
          </a:prstGeom>
        </p:spPr>
      </p:pic>
    </p:spTree>
    <p:extLst>
      <p:ext uri="{BB962C8B-B14F-4D97-AF65-F5344CB8AC3E}">
        <p14:creationId xmlns:p14="http://schemas.microsoft.com/office/powerpoint/2010/main" val="155170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5000" fill="hold" nodeType="afterEffect">
                                  <p:stCondLst>
                                    <p:cond delay="0"/>
                                  </p:stCondLst>
                                  <p:childTnLst>
                                    <p:cmd type="call" cmd="playFrom(0.0)">
                                      <p:cBhvr>
                                        <p:cTn id="6" dur="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0308976" cy="707886"/>
          </a:xfrm>
          <a:prstGeom prst="rect">
            <a:avLst/>
          </a:prstGeom>
          <a:noFill/>
        </p:spPr>
        <p:txBody>
          <a:bodyPr wrap="none" rtlCol="0">
            <a:spAutoFit/>
          </a:bodyPr>
          <a:lstStyle/>
          <a:p>
            <a:r>
              <a:rPr lang="en-US" sz="4000" b="1" dirty="0" err="1"/>
              <a:t>id.loc.gov</a:t>
            </a:r>
            <a:r>
              <a:rPr lang="en-US" sz="4000" b="1" dirty="0"/>
              <a:t>/authorities/suggest/?</a:t>
            </a:r>
            <a:r>
              <a:rPr lang="en-US" sz="4000" b="1" dirty="0" smtClean="0"/>
              <a:t>q=Elliott, Missy</a:t>
            </a:r>
            <a:endParaRPr lang="en-US" sz="4000" b="1" dirty="0"/>
          </a:p>
        </p:txBody>
      </p:sp>
      <p:sp>
        <p:nvSpPr>
          <p:cNvPr id="3" name="TextBox 2"/>
          <p:cNvSpPr txBox="1"/>
          <p:nvPr/>
        </p:nvSpPr>
        <p:spPr>
          <a:xfrm>
            <a:off x="3100600" y="5560420"/>
            <a:ext cx="9091400" cy="1323439"/>
          </a:xfrm>
          <a:prstGeom prst="rect">
            <a:avLst/>
          </a:prstGeom>
          <a:noFill/>
        </p:spPr>
        <p:txBody>
          <a:bodyPr wrap="none" rtlCol="0">
            <a:spAutoFit/>
          </a:bodyPr>
          <a:lstStyle/>
          <a:p>
            <a:r>
              <a:rPr lang="en-US" sz="4000" b="1" dirty="0" err="1" smtClean="0">
                <a:ea typeface="Montserrat" charset="0"/>
                <a:cs typeface="Montserrat" charset="0"/>
              </a:rPr>
              <a:t>id.loc.gov</a:t>
            </a:r>
            <a:r>
              <a:rPr lang="en-US" sz="4000" b="1" dirty="0" smtClean="0">
                <a:ea typeface="Montserrat" charset="0"/>
                <a:cs typeface="Montserrat" charset="0"/>
              </a:rPr>
              <a:t>/authorities/names/</a:t>
            </a:r>
          </a:p>
          <a:p>
            <a:r>
              <a:rPr lang="en-US" sz="4000" b="1" dirty="0" err="1" smtClean="0">
                <a:ea typeface="Montserrat" charset="0"/>
                <a:cs typeface="Montserrat" charset="0"/>
              </a:rPr>
              <a:t>didyoumean</a:t>
            </a:r>
            <a:r>
              <a:rPr lang="en-US" sz="4000" b="1" dirty="0">
                <a:ea typeface="Montserrat" charset="0"/>
                <a:cs typeface="Montserrat" charset="0"/>
              </a:rPr>
              <a:t>/?</a:t>
            </a:r>
            <a:r>
              <a:rPr lang="en-US" sz="4000" b="1" dirty="0" smtClean="0">
                <a:ea typeface="Montserrat" charset="0"/>
                <a:cs typeface="Montserrat" charset="0"/>
              </a:rPr>
              <a:t>label=Elliott</a:t>
            </a:r>
            <a:r>
              <a:rPr lang="en-US" sz="4000" b="1" dirty="0">
                <a:ea typeface="Montserrat" charset="0"/>
                <a:cs typeface="Montserrat" charset="0"/>
              </a:rPr>
              <a:t>, Misdemeanor</a:t>
            </a:r>
          </a:p>
        </p:txBody>
      </p:sp>
      <p:sp>
        <p:nvSpPr>
          <p:cNvPr id="4" name="Rectangle 3"/>
          <p:cNvSpPr/>
          <p:nvPr/>
        </p:nvSpPr>
        <p:spPr>
          <a:xfrm>
            <a:off x="0" y="707886"/>
            <a:ext cx="6096000" cy="4401205"/>
          </a:xfrm>
          <a:prstGeom prst="rect">
            <a:avLst/>
          </a:prstGeom>
        </p:spPr>
        <p:txBody>
          <a:bodyPr>
            <a:spAutoFit/>
          </a:bodyPr>
          <a:lstStyle/>
          <a:p>
            <a:r>
              <a:rPr lang="en-US" sz="2800" dirty="0">
                <a:latin typeface="Consolas" charset="0"/>
                <a:ea typeface="Consolas" charset="0"/>
                <a:cs typeface="Consolas" charset="0"/>
              </a:rPr>
              <a:t>["Elliott, Missy",</a:t>
            </a:r>
          </a:p>
          <a:p>
            <a:pPr lvl="1"/>
            <a:r>
              <a:rPr lang="en-US" sz="2800" dirty="0">
                <a:latin typeface="Consolas" charset="0"/>
                <a:ea typeface="Consolas" charset="0"/>
                <a:cs typeface="Consolas" charset="0"/>
              </a:rPr>
              <a:t>["Elliott, Missy"</a:t>
            </a:r>
          </a:p>
          <a:p>
            <a:pPr lvl="1"/>
            <a:r>
              <a:rPr lang="en-US" sz="2800" dirty="0">
                <a:latin typeface="Consolas" charset="0"/>
                <a:ea typeface="Consolas" charset="0"/>
                <a:cs typeface="Consolas" charset="0"/>
              </a:rPr>
              <a:t>],</a:t>
            </a:r>
          </a:p>
          <a:p>
            <a:pPr lvl="1"/>
            <a:r>
              <a:rPr lang="en-US" sz="2800" dirty="0">
                <a:latin typeface="Consolas" charset="0"/>
                <a:ea typeface="Consolas" charset="0"/>
                <a:cs typeface="Consolas" charset="0"/>
              </a:rPr>
              <a:t>["1 result"</a:t>
            </a:r>
          </a:p>
          <a:p>
            <a:pPr lvl="1"/>
            <a:r>
              <a:rPr lang="en-US" sz="2800" dirty="0">
                <a:latin typeface="Consolas" charset="0"/>
                <a:ea typeface="Consolas" charset="0"/>
                <a:cs typeface="Consolas" charset="0"/>
              </a:rPr>
              <a:t>],</a:t>
            </a:r>
          </a:p>
          <a:p>
            <a:pPr lvl="1"/>
            <a:r>
              <a:rPr lang="en-US" sz="2800" dirty="0">
                <a:latin typeface="Consolas" charset="0"/>
                <a:ea typeface="Consolas" charset="0"/>
                <a:cs typeface="Consolas" charset="0"/>
              </a:rPr>
              <a:t>["http://</a:t>
            </a:r>
            <a:r>
              <a:rPr lang="en-US" sz="2800" dirty="0" err="1">
                <a:latin typeface="Consolas" charset="0"/>
                <a:ea typeface="Consolas" charset="0"/>
                <a:cs typeface="Consolas" charset="0"/>
              </a:rPr>
              <a:t>id.loc.gov</a:t>
            </a:r>
            <a:r>
              <a:rPr lang="en-US" sz="2800" dirty="0" smtClean="0">
                <a:latin typeface="Consolas" charset="0"/>
                <a:ea typeface="Consolas" charset="0"/>
                <a:cs typeface="Consolas" charset="0"/>
              </a:rPr>
              <a:t>/</a:t>
            </a:r>
          </a:p>
          <a:p>
            <a:pPr lvl="1"/>
            <a:r>
              <a:rPr lang="en-US" sz="2800" dirty="0" smtClean="0">
                <a:latin typeface="Consolas" charset="0"/>
                <a:ea typeface="Consolas" charset="0"/>
                <a:cs typeface="Consolas" charset="0"/>
              </a:rPr>
              <a:t>authorities/</a:t>
            </a:r>
          </a:p>
          <a:p>
            <a:pPr lvl="1"/>
            <a:r>
              <a:rPr lang="en-US" sz="2800" dirty="0" smtClean="0">
                <a:latin typeface="Consolas" charset="0"/>
                <a:ea typeface="Consolas" charset="0"/>
                <a:cs typeface="Consolas" charset="0"/>
              </a:rPr>
              <a:t>names/no97050913</a:t>
            </a:r>
            <a:r>
              <a:rPr lang="en-US" sz="2800" dirty="0">
                <a:latin typeface="Consolas" charset="0"/>
                <a:ea typeface="Consolas" charset="0"/>
                <a:cs typeface="Consolas" charset="0"/>
              </a:rPr>
              <a:t>"</a:t>
            </a:r>
          </a:p>
          <a:p>
            <a:pPr lvl="1"/>
            <a:r>
              <a:rPr lang="en-US" sz="2800" dirty="0">
                <a:latin typeface="Consolas" charset="0"/>
                <a:ea typeface="Consolas" charset="0"/>
                <a:cs typeface="Consolas" charset="0"/>
              </a:rPr>
              <a:t>]</a:t>
            </a:r>
          </a:p>
          <a:p>
            <a:r>
              <a:rPr lang="en-US" sz="2800" dirty="0">
                <a:latin typeface="Consolas" charset="0"/>
                <a:ea typeface="Consolas" charset="0"/>
                <a:cs typeface="Consolas" charset="0"/>
              </a:rPr>
              <a:t>]</a:t>
            </a:r>
          </a:p>
        </p:txBody>
      </p:sp>
      <p:sp>
        <p:nvSpPr>
          <p:cNvPr id="5" name="TextBox 4"/>
          <p:cNvSpPr txBox="1"/>
          <p:nvPr/>
        </p:nvSpPr>
        <p:spPr>
          <a:xfrm>
            <a:off x="6692738" y="1133356"/>
            <a:ext cx="5499262" cy="4401205"/>
          </a:xfrm>
          <a:prstGeom prst="rect">
            <a:avLst/>
          </a:prstGeom>
          <a:noFill/>
        </p:spPr>
        <p:txBody>
          <a:bodyPr wrap="square" rtlCol="0">
            <a:spAutoFit/>
          </a:bodyPr>
          <a:lstStyle/>
          <a:p>
            <a:r>
              <a:rPr lang="en-US" sz="2800" dirty="0">
                <a:latin typeface="Consolas" charset="0"/>
                <a:ea typeface="Consolas" charset="0"/>
                <a:cs typeface="Consolas" charset="0"/>
              </a:rPr>
              <a:t>&lt;</a:t>
            </a:r>
            <a:r>
              <a:rPr lang="en-US" sz="2800" dirty="0" err="1">
                <a:latin typeface="Consolas" charset="0"/>
                <a:ea typeface="Consolas" charset="0"/>
                <a:cs typeface="Consolas" charset="0"/>
              </a:rPr>
              <a:t>idservice:service</a:t>
            </a:r>
            <a:r>
              <a:rPr lang="en-US" sz="2800" dirty="0">
                <a:latin typeface="Consolas" charset="0"/>
                <a:ea typeface="Consolas" charset="0"/>
                <a:cs typeface="Consolas" charset="0"/>
              </a:rPr>
              <a:t> </a:t>
            </a:r>
            <a:r>
              <a:rPr lang="is-IS" sz="2800" dirty="0" smtClean="0">
                <a:latin typeface="Consolas" charset="0"/>
                <a:ea typeface="Consolas" charset="0"/>
                <a:cs typeface="Consolas" charset="0"/>
              </a:rPr>
              <a:t>…</a:t>
            </a:r>
            <a:r>
              <a:rPr lang="en-US" sz="2800" dirty="0">
                <a:latin typeface="Consolas" charset="0"/>
                <a:ea typeface="Consolas" charset="0"/>
                <a:cs typeface="Consolas" charset="0"/>
              </a:rPr>
              <a:t> </a:t>
            </a:r>
            <a:r>
              <a:rPr lang="en-US" sz="2800" dirty="0" smtClean="0">
                <a:latin typeface="Consolas" charset="0"/>
                <a:ea typeface="Consolas" charset="0"/>
                <a:cs typeface="Consolas" charset="0"/>
              </a:rPr>
              <a:t>&gt;</a:t>
            </a:r>
            <a:endParaRPr lang="en-US" sz="2800" dirty="0">
              <a:latin typeface="Consolas" charset="0"/>
              <a:ea typeface="Consolas" charset="0"/>
              <a:cs typeface="Consolas" charset="0"/>
            </a:endParaRPr>
          </a:p>
          <a:p>
            <a:r>
              <a:rPr lang="en-US" sz="2800" dirty="0" smtClean="0">
                <a:latin typeface="Consolas" charset="0"/>
                <a:ea typeface="Consolas" charset="0"/>
                <a:cs typeface="Consolas" charset="0"/>
              </a:rPr>
              <a:t>   &lt;</a:t>
            </a:r>
            <a:r>
              <a:rPr lang="en-US" sz="2800" dirty="0" err="1">
                <a:latin typeface="Consolas" charset="0"/>
                <a:ea typeface="Consolas" charset="0"/>
                <a:cs typeface="Consolas" charset="0"/>
              </a:rPr>
              <a:t>idservice:term</a:t>
            </a:r>
            <a:r>
              <a:rPr lang="en-US" sz="2800" dirty="0">
                <a:latin typeface="Consolas" charset="0"/>
                <a:ea typeface="Consolas" charset="0"/>
                <a:cs typeface="Consolas" charset="0"/>
              </a:rPr>
              <a:t> </a:t>
            </a:r>
            <a:endParaRPr lang="en-US" sz="2800" dirty="0" smtClean="0">
              <a:latin typeface="Consolas" charset="0"/>
              <a:ea typeface="Consolas" charset="0"/>
              <a:cs typeface="Consolas" charset="0"/>
            </a:endParaRPr>
          </a:p>
          <a:p>
            <a:r>
              <a:rPr lang="en-US" sz="2800" dirty="0" smtClean="0">
                <a:latin typeface="Consolas" charset="0"/>
                <a:ea typeface="Consolas" charset="0"/>
                <a:cs typeface="Consolas" charset="0"/>
              </a:rPr>
              <a:t>   term-type</a:t>
            </a:r>
            <a:r>
              <a:rPr lang="en-US" sz="2800" dirty="0">
                <a:latin typeface="Consolas" charset="0"/>
                <a:ea typeface="Consolas" charset="0"/>
                <a:cs typeface="Consolas" charset="0"/>
              </a:rPr>
              <a:t>="authorized" </a:t>
            </a:r>
            <a:endParaRPr lang="en-US" sz="2800" dirty="0" smtClean="0">
              <a:latin typeface="Consolas" charset="0"/>
              <a:ea typeface="Consolas" charset="0"/>
              <a:cs typeface="Consolas" charset="0"/>
            </a:endParaRPr>
          </a:p>
          <a:p>
            <a:r>
              <a:rPr lang="en-US" sz="2800" dirty="0" smtClean="0">
                <a:latin typeface="Consolas" charset="0"/>
                <a:ea typeface="Consolas" charset="0"/>
                <a:cs typeface="Consolas" charset="0"/>
              </a:rPr>
              <a:t>   score</a:t>
            </a:r>
            <a:r>
              <a:rPr lang="en-US" sz="2800" dirty="0">
                <a:latin typeface="Consolas" charset="0"/>
                <a:ea typeface="Consolas" charset="0"/>
                <a:cs typeface="Consolas" charset="0"/>
              </a:rPr>
              <a:t>="</a:t>
            </a:r>
            <a:r>
              <a:rPr lang="en-US" sz="2800" dirty="0" smtClean="0">
                <a:latin typeface="Consolas" charset="0"/>
                <a:ea typeface="Consolas" charset="0"/>
                <a:cs typeface="Consolas" charset="0"/>
              </a:rPr>
              <a:t>16”</a:t>
            </a:r>
          </a:p>
          <a:p>
            <a:r>
              <a:rPr lang="en-US" sz="2800" dirty="0">
                <a:latin typeface="Consolas" charset="0"/>
                <a:ea typeface="Consolas" charset="0"/>
                <a:cs typeface="Consolas" charset="0"/>
              </a:rPr>
              <a:t>  </a:t>
            </a:r>
            <a:r>
              <a:rPr lang="en-US" sz="2800" dirty="0" smtClean="0">
                <a:latin typeface="Consolas" charset="0"/>
                <a:ea typeface="Consolas" charset="0"/>
                <a:cs typeface="Consolas" charset="0"/>
              </a:rPr>
              <a:t> </a:t>
            </a:r>
            <a:r>
              <a:rPr lang="en-US" sz="2800" dirty="0" err="1" smtClean="0">
                <a:latin typeface="Consolas" charset="0"/>
                <a:ea typeface="Consolas" charset="0"/>
                <a:cs typeface="Consolas" charset="0"/>
              </a:rPr>
              <a:t>uri</a:t>
            </a:r>
            <a:r>
              <a:rPr lang="en-US" sz="2800" dirty="0">
                <a:latin typeface="Consolas" charset="0"/>
                <a:ea typeface="Consolas" charset="0"/>
                <a:cs typeface="Consolas" charset="0"/>
              </a:rPr>
              <a:t>="http://</a:t>
            </a:r>
            <a:r>
              <a:rPr lang="en-US" sz="2800" dirty="0" err="1" smtClean="0">
                <a:latin typeface="Consolas" charset="0"/>
                <a:ea typeface="Consolas" charset="0"/>
                <a:cs typeface="Consolas" charset="0"/>
              </a:rPr>
              <a:t>id.loc.gov</a:t>
            </a:r>
            <a:r>
              <a:rPr lang="en-US" sz="2800" dirty="0" smtClean="0">
                <a:latin typeface="Consolas" charset="0"/>
                <a:ea typeface="Consolas" charset="0"/>
                <a:cs typeface="Consolas" charset="0"/>
              </a:rPr>
              <a:t>/</a:t>
            </a:r>
          </a:p>
          <a:p>
            <a:r>
              <a:rPr lang="en-US" sz="2800" dirty="0">
                <a:latin typeface="Consolas" charset="0"/>
                <a:ea typeface="Consolas" charset="0"/>
                <a:cs typeface="Consolas" charset="0"/>
              </a:rPr>
              <a:t> </a:t>
            </a:r>
            <a:r>
              <a:rPr lang="en-US" sz="2800" dirty="0" smtClean="0">
                <a:latin typeface="Consolas" charset="0"/>
                <a:ea typeface="Consolas" charset="0"/>
                <a:cs typeface="Consolas" charset="0"/>
              </a:rPr>
              <a:t>  authorities/</a:t>
            </a:r>
          </a:p>
          <a:p>
            <a:r>
              <a:rPr lang="en-US" sz="2800" dirty="0">
                <a:latin typeface="Consolas" charset="0"/>
                <a:ea typeface="Consolas" charset="0"/>
                <a:cs typeface="Consolas" charset="0"/>
              </a:rPr>
              <a:t> </a:t>
            </a:r>
            <a:r>
              <a:rPr lang="en-US" sz="2800" dirty="0" smtClean="0">
                <a:latin typeface="Consolas" charset="0"/>
                <a:ea typeface="Consolas" charset="0"/>
                <a:cs typeface="Consolas" charset="0"/>
              </a:rPr>
              <a:t>  names/no97050913"&gt;</a:t>
            </a:r>
          </a:p>
          <a:p>
            <a:r>
              <a:rPr lang="en-US" sz="2800" dirty="0" smtClean="0">
                <a:latin typeface="Consolas" charset="0"/>
                <a:ea typeface="Consolas" charset="0"/>
                <a:cs typeface="Consolas" charset="0"/>
              </a:rPr>
              <a:t>      Elliott</a:t>
            </a:r>
            <a:r>
              <a:rPr lang="en-US" sz="2800" dirty="0">
                <a:latin typeface="Consolas" charset="0"/>
                <a:ea typeface="Consolas" charset="0"/>
                <a:cs typeface="Consolas" charset="0"/>
              </a:rPr>
              <a:t>, </a:t>
            </a:r>
            <a:r>
              <a:rPr lang="en-US" sz="2800" dirty="0" smtClean="0">
                <a:latin typeface="Consolas" charset="0"/>
                <a:ea typeface="Consolas" charset="0"/>
                <a:cs typeface="Consolas" charset="0"/>
              </a:rPr>
              <a:t>Missy</a:t>
            </a:r>
          </a:p>
          <a:p>
            <a:r>
              <a:rPr lang="en-US" sz="2800" dirty="0" smtClean="0">
                <a:latin typeface="Consolas" charset="0"/>
                <a:ea typeface="Consolas" charset="0"/>
                <a:cs typeface="Consolas" charset="0"/>
              </a:rPr>
              <a:t>   &lt;/</a:t>
            </a:r>
            <a:r>
              <a:rPr lang="en-US" sz="2800" dirty="0" err="1">
                <a:latin typeface="Consolas" charset="0"/>
                <a:ea typeface="Consolas" charset="0"/>
                <a:cs typeface="Consolas" charset="0"/>
              </a:rPr>
              <a:t>idservice:term</a:t>
            </a:r>
            <a:r>
              <a:rPr lang="en-US" sz="2800" dirty="0">
                <a:latin typeface="Consolas" charset="0"/>
                <a:ea typeface="Consolas" charset="0"/>
                <a:cs typeface="Consolas" charset="0"/>
              </a:rPr>
              <a:t>&gt;</a:t>
            </a:r>
          </a:p>
          <a:p>
            <a:r>
              <a:rPr lang="en-US" sz="2800" dirty="0">
                <a:latin typeface="Consolas" charset="0"/>
                <a:ea typeface="Consolas" charset="0"/>
                <a:cs typeface="Consolas" charset="0"/>
              </a:rPr>
              <a:t>&lt;/</a:t>
            </a:r>
            <a:r>
              <a:rPr lang="en-US" sz="2800" dirty="0" err="1">
                <a:latin typeface="Consolas" charset="0"/>
                <a:ea typeface="Consolas" charset="0"/>
                <a:cs typeface="Consolas" charset="0"/>
              </a:rPr>
              <a:t>idservice:service</a:t>
            </a:r>
            <a:r>
              <a:rPr lang="en-US" sz="2800" dirty="0" smtClean="0">
                <a:latin typeface="Consolas" charset="0"/>
                <a:ea typeface="Consolas" charset="0"/>
                <a:cs typeface="Consolas" charset="0"/>
              </a:rPr>
              <a:t>&gt;</a:t>
            </a:r>
            <a:endParaRPr lang="en-US" sz="2800" dirty="0">
              <a:latin typeface="Consolas" charset="0"/>
              <a:ea typeface="Consolas" charset="0"/>
              <a:cs typeface="Consolas" charset="0"/>
            </a:endParaRPr>
          </a:p>
        </p:txBody>
      </p:sp>
      <p:sp>
        <p:nvSpPr>
          <p:cNvPr id="6" name="Bent Arrow 5"/>
          <p:cNvSpPr/>
          <p:nvPr/>
        </p:nvSpPr>
        <p:spPr>
          <a:xfrm>
            <a:off x="5499646" y="3993457"/>
            <a:ext cx="1592529" cy="154110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rot="10800000">
            <a:off x="4358223" y="707886"/>
            <a:ext cx="1592529" cy="154110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000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023" y="267630"/>
            <a:ext cx="11827571" cy="1569660"/>
          </a:xfrm>
          <a:prstGeom prst="rect">
            <a:avLst/>
          </a:prstGeom>
          <a:noFill/>
        </p:spPr>
        <p:txBody>
          <a:bodyPr wrap="square" rtlCol="0">
            <a:spAutoFit/>
          </a:bodyPr>
          <a:lstStyle/>
          <a:p>
            <a:r>
              <a:rPr lang="en-US" sz="4800" b="1" dirty="0" smtClean="0">
                <a:ea typeface="Montserrat" charset="0"/>
                <a:cs typeface="Montserrat" charset="0"/>
              </a:rPr>
              <a:t>Tellico (meaning Great Tellico)</a:t>
            </a:r>
          </a:p>
          <a:p>
            <a:r>
              <a:rPr lang="en-US" sz="4800" b="1" dirty="0">
                <a:ea typeface="Montserrat" charset="0"/>
                <a:cs typeface="Montserrat" charset="0"/>
              </a:rPr>
              <a:t>http://</a:t>
            </a:r>
            <a:r>
              <a:rPr lang="en-US" sz="4800" b="1" dirty="0" err="1">
                <a:ea typeface="Montserrat" charset="0"/>
                <a:cs typeface="Montserrat" charset="0"/>
              </a:rPr>
              <a:t>www.wikidata.org</a:t>
            </a:r>
            <a:r>
              <a:rPr lang="en-US" sz="4800" b="1" dirty="0">
                <a:ea typeface="Montserrat" charset="0"/>
                <a:cs typeface="Montserrat" charset="0"/>
              </a:rPr>
              <a:t>/entity/Q5600079</a:t>
            </a:r>
          </a:p>
        </p:txBody>
      </p:sp>
      <p:sp>
        <p:nvSpPr>
          <p:cNvPr id="3" name="Not Equal 2"/>
          <p:cNvSpPr/>
          <p:nvPr/>
        </p:nvSpPr>
        <p:spPr>
          <a:xfrm>
            <a:off x="0" y="2810328"/>
            <a:ext cx="1538868" cy="646771"/>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Not Equal 3"/>
          <p:cNvSpPr/>
          <p:nvPr/>
        </p:nvSpPr>
        <p:spPr>
          <a:xfrm>
            <a:off x="0" y="4897603"/>
            <a:ext cx="1538868" cy="646771"/>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1511172" y="2533548"/>
            <a:ext cx="10179390" cy="1200329"/>
          </a:xfrm>
          <a:prstGeom prst="rect">
            <a:avLst/>
          </a:prstGeom>
          <a:noFill/>
        </p:spPr>
        <p:txBody>
          <a:bodyPr wrap="none" rtlCol="0">
            <a:spAutoFit/>
          </a:bodyPr>
          <a:lstStyle/>
          <a:p>
            <a:r>
              <a:rPr lang="en-US" sz="3600" b="1" dirty="0">
                <a:latin typeface="Consolas" charset="0"/>
                <a:ea typeface="Consolas" charset="0"/>
                <a:cs typeface="Consolas" charset="0"/>
              </a:rPr>
              <a:t>Tellico Archaeological </a:t>
            </a:r>
            <a:r>
              <a:rPr lang="en-US" sz="3600" b="1" dirty="0" smtClean="0">
                <a:latin typeface="Consolas" charset="0"/>
                <a:ea typeface="Consolas" charset="0"/>
                <a:cs typeface="Consolas" charset="0"/>
              </a:rPr>
              <a:t>Project</a:t>
            </a:r>
            <a:endParaRPr lang="en-US" sz="3600" dirty="0" smtClean="0">
              <a:latin typeface="Consolas" charset="0"/>
              <a:ea typeface="Consolas" charset="0"/>
              <a:cs typeface="Consolas" charset="0"/>
            </a:endParaRPr>
          </a:p>
          <a:p>
            <a:r>
              <a:rPr lang="en-US" sz="3600" b="1" dirty="0" err="1" smtClean="0">
                <a:latin typeface="Consolas" charset="0"/>
                <a:ea typeface="Consolas" charset="0"/>
                <a:cs typeface="Consolas" charset="0"/>
              </a:rPr>
              <a:t>id.loc.gov</a:t>
            </a:r>
            <a:r>
              <a:rPr lang="en-US" sz="3600" b="1" dirty="0" smtClean="0">
                <a:latin typeface="Consolas" charset="0"/>
                <a:ea typeface="Consolas" charset="0"/>
                <a:cs typeface="Consolas" charset="0"/>
              </a:rPr>
              <a:t>/authorities/names/n86034608</a:t>
            </a:r>
            <a:endParaRPr lang="en-US" sz="3600" b="1" dirty="0">
              <a:latin typeface="Consolas" charset="0"/>
              <a:ea typeface="Consolas" charset="0"/>
              <a:cs typeface="Consolas" charset="0"/>
            </a:endParaRPr>
          </a:p>
        </p:txBody>
      </p:sp>
      <p:sp>
        <p:nvSpPr>
          <p:cNvPr id="6" name="TextBox 5"/>
          <p:cNvSpPr txBox="1"/>
          <p:nvPr/>
        </p:nvSpPr>
        <p:spPr>
          <a:xfrm>
            <a:off x="1511172" y="4641220"/>
            <a:ext cx="10539422" cy="1200329"/>
          </a:xfrm>
          <a:prstGeom prst="rect">
            <a:avLst/>
          </a:prstGeom>
          <a:noFill/>
        </p:spPr>
        <p:txBody>
          <a:bodyPr wrap="square" rtlCol="0">
            <a:spAutoFit/>
          </a:bodyPr>
          <a:lstStyle/>
          <a:p>
            <a:r>
              <a:rPr lang="en-US" sz="3600" b="1" dirty="0">
                <a:latin typeface="Consolas" charset="0"/>
                <a:ea typeface="Consolas" charset="0"/>
                <a:cs typeface="Consolas" charset="0"/>
              </a:rPr>
              <a:t>Tellico Village (Tenn</a:t>
            </a:r>
            <a:r>
              <a:rPr lang="en-US" sz="3600" b="1" dirty="0" smtClean="0">
                <a:latin typeface="Consolas" charset="0"/>
                <a:ea typeface="Consolas" charset="0"/>
                <a:cs typeface="Consolas" charset="0"/>
              </a:rPr>
              <a:t>.)</a:t>
            </a:r>
            <a:endParaRPr lang="en-US" sz="3600" dirty="0" smtClean="0">
              <a:latin typeface="Consolas" charset="0"/>
              <a:ea typeface="Consolas" charset="0"/>
              <a:cs typeface="Consolas" charset="0"/>
            </a:endParaRPr>
          </a:p>
          <a:p>
            <a:r>
              <a:rPr lang="en-US" sz="3600" b="1" dirty="0" err="1" smtClean="0">
                <a:latin typeface="Consolas" charset="0"/>
                <a:ea typeface="Consolas" charset="0"/>
                <a:cs typeface="Consolas" charset="0"/>
              </a:rPr>
              <a:t>id.loc.gov</a:t>
            </a:r>
            <a:r>
              <a:rPr lang="en-US" sz="3600" b="1" dirty="0" smtClean="0">
                <a:latin typeface="Consolas" charset="0"/>
                <a:ea typeface="Consolas" charset="0"/>
                <a:cs typeface="Consolas" charset="0"/>
              </a:rPr>
              <a:t>/authorities/names/n2003032175</a:t>
            </a:r>
            <a:endParaRPr lang="en-US" sz="3600" b="1" dirty="0">
              <a:latin typeface="Consolas" charset="0"/>
              <a:ea typeface="Consolas" charset="0"/>
              <a:cs typeface="Consolas" charset="0"/>
            </a:endParaRPr>
          </a:p>
        </p:txBody>
      </p:sp>
    </p:spTree>
    <p:extLst>
      <p:ext uri="{BB962C8B-B14F-4D97-AF65-F5344CB8AC3E}">
        <p14:creationId xmlns:p14="http://schemas.microsoft.com/office/powerpoint/2010/main" val="18705706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6095" y="172223"/>
            <a:ext cx="11733681" cy="3217747"/>
          </a:xfrm>
          <a:prstGeom prst="rect">
            <a:avLst/>
          </a:prstGeom>
        </p:spPr>
      </p:pic>
      <p:sp>
        <p:nvSpPr>
          <p:cNvPr id="6" name="Rectangle 5"/>
          <p:cNvSpPr/>
          <p:nvPr/>
        </p:nvSpPr>
        <p:spPr>
          <a:xfrm>
            <a:off x="932597" y="3811012"/>
            <a:ext cx="3412273" cy="3046988"/>
          </a:xfrm>
          <a:prstGeom prst="rect">
            <a:avLst/>
          </a:prstGeom>
        </p:spPr>
        <p:txBody>
          <a:bodyPr wrap="square">
            <a:spAutoFit/>
          </a:bodyPr>
          <a:lstStyle/>
          <a:p>
            <a:r>
              <a:rPr lang="en-US" sz="4800" dirty="0">
                <a:ea typeface="Montserrat" charset="0"/>
                <a:cs typeface="Montserrat" charset="0"/>
              </a:rPr>
              <a:t>UTK Music Graduate </a:t>
            </a:r>
            <a:endParaRPr lang="en-US" sz="4800" dirty="0" smtClean="0">
              <a:ea typeface="Montserrat" charset="0"/>
              <a:cs typeface="Montserrat" charset="0"/>
            </a:endParaRPr>
          </a:p>
          <a:p>
            <a:r>
              <a:rPr lang="en-US" sz="4800" dirty="0" smtClean="0">
                <a:ea typeface="Montserrat" charset="0"/>
                <a:cs typeface="Montserrat" charset="0"/>
              </a:rPr>
              <a:t>Student </a:t>
            </a:r>
          </a:p>
          <a:p>
            <a:r>
              <a:rPr lang="en-US" sz="4800" dirty="0" smtClean="0">
                <a:ea typeface="Montserrat" charset="0"/>
                <a:cs typeface="Montserrat" charset="0"/>
              </a:rPr>
              <a:t>Grace </a:t>
            </a:r>
            <a:r>
              <a:rPr lang="en-US" sz="4800" dirty="0">
                <a:ea typeface="Montserrat" charset="0"/>
                <a:cs typeface="Montserrat" charset="0"/>
              </a:rPr>
              <a:t>Lee</a:t>
            </a:r>
          </a:p>
        </p:txBody>
      </p:sp>
      <p:sp>
        <p:nvSpPr>
          <p:cNvPr id="7" name="Not Equal 6"/>
          <p:cNvSpPr/>
          <p:nvPr/>
        </p:nvSpPr>
        <p:spPr>
          <a:xfrm>
            <a:off x="4344870" y="4311935"/>
            <a:ext cx="3055434" cy="1605776"/>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400304" y="4237660"/>
            <a:ext cx="4791696" cy="1754326"/>
          </a:xfrm>
          <a:prstGeom prst="rect">
            <a:avLst/>
          </a:prstGeom>
          <a:noFill/>
        </p:spPr>
        <p:txBody>
          <a:bodyPr wrap="none" rtlCol="0">
            <a:spAutoFit/>
          </a:bodyPr>
          <a:lstStyle/>
          <a:p>
            <a:r>
              <a:rPr lang="en-US" sz="3600" dirty="0">
                <a:latin typeface="Consolas" charset="0"/>
                <a:ea typeface="Consolas" charset="0"/>
                <a:cs typeface="Consolas" charset="0"/>
              </a:rPr>
              <a:t>http://</a:t>
            </a:r>
            <a:r>
              <a:rPr lang="en-US" sz="3600" dirty="0" smtClean="0">
                <a:latin typeface="Consolas" charset="0"/>
                <a:ea typeface="Consolas" charset="0"/>
                <a:cs typeface="Consolas" charset="0"/>
              </a:rPr>
              <a:t>id.loc.gov/</a:t>
            </a:r>
          </a:p>
          <a:p>
            <a:r>
              <a:rPr lang="en-US" sz="3600" dirty="0" smtClean="0">
                <a:latin typeface="Consolas" charset="0"/>
                <a:ea typeface="Consolas" charset="0"/>
                <a:cs typeface="Consolas" charset="0"/>
              </a:rPr>
              <a:t>authorities/names/</a:t>
            </a:r>
          </a:p>
          <a:p>
            <a:r>
              <a:rPr lang="en-US" sz="3600" dirty="0" smtClean="0">
                <a:latin typeface="Consolas" charset="0"/>
                <a:ea typeface="Consolas" charset="0"/>
                <a:cs typeface="Consolas" charset="0"/>
              </a:rPr>
              <a:t>no2012072228</a:t>
            </a:r>
            <a:endParaRPr lang="en-US" sz="3600" dirty="0">
              <a:latin typeface="Consolas" charset="0"/>
              <a:ea typeface="Consolas" charset="0"/>
              <a:cs typeface="Consolas" charset="0"/>
            </a:endParaRPr>
          </a:p>
        </p:txBody>
      </p:sp>
    </p:spTree>
    <p:extLst>
      <p:ext uri="{BB962C8B-B14F-4D97-AF65-F5344CB8AC3E}">
        <p14:creationId xmlns:p14="http://schemas.microsoft.com/office/powerpoint/2010/main" val="9827096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iphy_slZ3sf.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8240" cy="6200772"/>
          </a:xfrm>
          <a:prstGeom prst="rect">
            <a:avLst/>
          </a:prstGeom>
        </p:spPr>
      </p:pic>
      <p:pic>
        <p:nvPicPr>
          <p:cNvPr id="7" name="GetUrReconIntro.aif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79200" y="-1"/>
            <a:ext cx="812800" cy="812800"/>
          </a:xfrm>
          <a:prstGeom prst="rect">
            <a:avLst/>
          </a:prstGeom>
        </p:spPr>
      </p:pic>
      <p:sp>
        <p:nvSpPr>
          <p:cNvPr id="6" name="Title 1"/>
          <p:cNvSpPr txBox="1">
            <a:spLocks/>
          </p:cNvSpPr>
          <p:nvPr/>
        </p:nvSpPr>
        <p:spPr>
          <a:xfrm>
            <a:off x="0" y="3813172"/>
            <a:ext cx="10704786"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3800" b="1" dirty="0" smtClean="0">
                <a:solidFill>
                  <a:schemeClr val="bg1"/>
                </a:solidFill>
                <a:latin typeface="+mn-lt"/>
                <a:ea typeface="Montserrat" charset="0"/>
                <a:cs typeface="Montserrat" charset="0"/>
              </a:rPr>
              <a:t>Get Ur Recon</a:t>
            </a:r>
            <a:endParaRPr lang="en-US" sz="13800" b="1" dirty="0">
              <a:solidFill>
                <a:schemeClr val="bg1"/>
              </a:solidFill>
              <a:latin typeface="+mn-lt"/>
              <a:ea typeface="Montserrat" charset="0"/>
              <a:cs typeface="Montserrat" charset="0"/>
            </a:endParaRPr>
          </a:p>
        </p:txBody>
      </p:sp>
      <p:sp>
        <p:nvSpPr>
          <p:cNvPr id="8" name="Subtitle 2"/>
          <p:cNvSpPr txBox="1">
            <a:spLocks/>
          </p:cNvSpPr>
          <p:nvPr/>
        </p:nvSpPr>
        <p:spPr>
          <a:xfrm>
            <a:off x="-6246" y="6181228"/>
            <a:ext cx="12198246" cy="6238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5400" smtClean="0">
                <a:ea typeface="Montserrat" charset="0"/>
                <a:cs typeface="Montserrat" charset="0"/>
              </a:rPr>
              <a:t>christina</a:t>
            </a:r>
            <a:r>
              <a:rPr lang="en-US" sz="5400" dirty="0" smtClean="0">
                <a:ea typeface="Montserrat" charset="0"/>
                <a:cs typeface="Montserrat" charset="0"/>
              </a:rPr>
              <a:t> </a:t>
            </a:r>
            <a:r>
              <a:rPr lang="en-US" sz="5400" dirty="0" err="1" smtClean="0">
                <a:ea typeface="Montserrat" charset="0"/>
                <a:cs typeface="Montserrat" charset="0"/>
              </a:rPr>
              <a:t>harlow</a:t>
            </a:r>
            <a:r>
              <a:rPr lang="en-US" sz="5400" dirty="0" smtClean="0">
                <a:ea typeface="Montserrat" charset="0"/>
                <a:cs typeface="Montserrat" charset="0"/>
              </a:rPr>
              <a:t> http://</a:t>
            </a:r>
            <a:r>
              <a:rPr lang="en-US" sz="5400" dirty="0" err="1" smtClean="0">
                <a:ea typeface="Montserrat" charset="0"/>
                <a:cs typeface="Montserrat" charset="0"/>
              </a:rPr>
              <a:t>bit.ly</a:t>
            </a:r>
            <a:r>
              <a:rPr lang="en-US" sz="5400" dirty="0" smtClean="0">
                <a:ea typeface="Montserrat" charset="0"/>
                <a:cs typeface="Montserrat" charset="0"/>
              </a:rPr>
              <a:t>/</a:t>
            </a:r>
            <a:r>
              <a:rPr lang="en-US" sz="5400" dirty="0" err="1" smtClean="0">
                <a:ea typeface="Montserrat" charset="0"/>
                <a:cs typeface="Montserrat" charset="0"/>
              </a:rPr>
              <a:t>GetUrRecon</a:t>
            </a:r>
            <a:endParaRPr lang="en-US" sz="5400" dirty="0" smtClean="0">
              <a:ea typeface="Montserrat" charset="0"/>
              <a:cs typeface="Montserrat" charset="0"/>
            </a:endParaRPr>
          </a:p>
        </p:txBody>
      </p:sp>
    </p:spTree>
    <p:extLst>
      <p:ext uri="{BB962C8B-B14F-4D97-AF65-F5344CB8AC3E}">
        <p14:creationId xmlns:p14="http://schemas.microsoft.com/office/powerpoint/2010/main" val="172494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10000" fill="hold" nodeType="afterEffect">
                                  <p:stCondLst>
                                    <p:cond delay="0"/>
                                  </p:stCondLst>
                                  <p:childTnLst>
                                    <p:cmd type="call" cmd="playFrom(0.0)">
                                      <p:cBhvr>
                                        <p:cTn id="6" dur="760" fill="hold"/>
                                        <p:tgtEl>
                                          <p:spTgt spid="5"/>
                                        </p:tgtEl>
                                      </p:cBhvr>
                                    </p:cmd>
                                  </p:childTnLst>
                                </p:cTn>
                              </p:par>
                            </p:childTnLst>
                          </p:cTn>
                        </p:par>
                        <p:par>
                          <p:cTn id="7" fill="hold">
                            <p:stCondLst>
                              <p:cond delay="760"/>
                            </p:stCondLst>
                            <p:childTnLst>
                              <p:par>
                                <p:cTn id="8" presetID="1" presetClass="mediacall" presetSubtype="0" fill="hold" nodeType="afterEffect">
                                  <p:stCondLst>
                                    <p:cond delay="0"/>
                                  </p:stCondLst>
                                  <p:childTnLst>
                                    <p:cmd type="call" cmd="playFrom(0.0)">
                                      <p:cBhvr>
                                        <p:cTn id="9" dur="34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p:cMediaNode vol="100000">
                <p:cTn id="16"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1034" y="0"/>
            <a:ext cx="7634377" cy="6858000"/>
          </a:xfrm>
          <a:prstGeom prst="rect">
            <a:avLst/>
          </a:prstGeom>
        </p:spPr>
      </p:pic>
    </p:spTree>
    <p:extLst>
      <p:ext uri="{BB962C8B-B14F-4D97-AF65-F5344CB8AC3E}">
        <p14:creationId xmlns:p14="http://schemas.microsoft.com/office/powerpoint/2010/main" val="965395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6740307"/>
          </a:xfrm>
          <a:prstGeom prst="rect">
            <a:avLst/>
          </a:prstGeom>
        </p:spPr>
        <p:txBody>
          <a:bodyPr wrap="square">
            <a:spAutoFit/>
          </a:bodyPr>
          <a:lstStyle/>
          <a:p>
            <a:r>
              <a:rPr lang="en-US" sz="2400" dirty="0"/>
              <a:t>&lt;http://</a:t>
            </a:r>
            <a:r>
              <a:rPr lang="en-US" sz="2400" dirty="0" err="1"/>
              <a:t>id.loc.gov</a:t>
            </a:r>
            <a:r>
              <a:rPr lang="en-US" sz="2400" dirty="0"/>
              <a:t>/authorities/names/n79060700&gt; &lt;http://</a:t>
            </a:r>
            <a:r>
              <a:rPr lang="en-US" sz="2400" dirty="0" err="1"/>
              <a:t>www.loc.gov</a:t>
            </a:r>
            <a:r>
              <a:rPr lang="en-US" sz="2400" dirty="0"/>
              <a:t>/</a:t>
            </a:r>
            <a:r>
              <a:rPr lang="en-US" sz="2400" dirty="0" err="1"/>
              <a:t>mads</a:t>
            </a:r>
            <a:r>
              <a:rPr lang="en-US" sz="2400" dirty="0"/>
              <a:t>/</a:t>
            </a:r>
            <a:r>
              <a:rPr lang="en-US" sz="2400" dirty="0" err="1"/>
              <a:t>rdf</a:t>
            </a:r>
            <a:r>
              <a:rPr lang="en-US" sz="2400" dirty="0"/>
              <a:t>/v1#hasSource&gt; _:bnode284authoritiesnamesn79060700 . _:bnode284authoritiesnamesn79060700 &lt;http://www.w3.org/1999/02/22-rdf-syntax-ns#type&gt; &lt;http://</a:t>
            </a:r>
            <a:r>
              <a:rPr lang="en-US" sz="2400" dirty="0" err="1"/>
              <a:t>www.loc.gov</a:t>
            </a:r>
            <a:r>
              <a:rPr lang="en-US" sz="2400" dirty="0"/>
              <a:t>/</a:t>
            </a:r>
            <a:r>
              <a:rPr lang="en-US" sz="2400" dirty="0" err="1"/>
              <a:t>mads</a:t>
            </a:r>
            <a:r>
              <a:rPr lang="en-US" sz="2400" dirty="0"/>
              <a:t>/</a:t>
            </a:r>
            <a:r>
              <a:rPr lang="en-US" sz="2400" dirty="0" err="1"/>
              <a:t>rdf</a:t>
            </a:r>
            <a:r>
              <a:rPr lang="en-US" sz="2400" dirty="0"/>
              <a:t>/v1#Source&gt; . </a:t>
            </a:r>
            <a:endParaRPr lang="en-US" sz="2400" dirty="0" smtClean="0"/>
          </a:p>
          <a:p>
            <a:r>
              <a:rPr lang="en-US" sz="2400" dirty="0" smtClean="0"/>
              <a:t>_:</a:t>
            </a:r>
            <a:r>
              <a:rPr lang="en-US" sz="2400" dirty="0"/>
              <a:t>bnode284authoritiesnamesn79060700 &lt;http://</a:t>
            </a:r>
            <a:r>
              <a:rPr lang="en-US" sz="2400" dirty="0" err="1"/>
              <a:t>www.loc.gov</a:t>
            </a:r>
            <a:r>
              <a:rPr lang="en-US" sz="2400" dirty="0"/>
              <a:t>/</a:t>
            </a:r>
            <a:r>
              <a:rPr lang="en-US" sz="2400" dirty="0" err="1"/>
              <a:t>mads</a:t>
            </a:r>
            <a:r>
              <a:rPr lang="en-US" sz="2400" dirty="0"/>
              <a:t>/</a:t>
            </a:r>
            <a:r>
              <a:rPr lang="en-US" sz="2400" dirty="0" err="1"/>
              <a:t>rdf</a:t>
            </a:r>
            <a:r>
              <a:rPr lang="en-US" sz="2400" dirty="0"/>
              <a:t>/v1#citation-source&gt; "</a:t>
            </a:r>
            <a:r>
              <a:rPr lang="en-US" sz="2400" dirty="0" err="1"/>
              <a:t>GeoNames</a:t>
            </a:r>
            <a:r>
              <a:rPr lang="en-US" sz="2400" dirty="0"/>
              <a:t>, algorithmically matched, 2009" . </a:t>
            </a:r>
            <a:endParaRPr lang="en-US" sz="2400" dirty="0" smtClean="0"/>
          </a:p>
          <a:p>
            <a:r>
              <a:rPr lang="en-US" sz="2400" b="1" dirty="0" smtClean="0"/>
              <a:t>_:</a:t>
            </a:r>
            <a:r>
              <a:rPr lang="en-US" sz="2400" b="1" dirty="0"/>
              <a:t>bnode284authoritiesnamesn79060700 &lt;http://</a:t>
            </a:r>
            <a:r>
              <a:rPr lang="en-US" sz="2400" b="1" dirty="0" err="1"/>
              <a:t>www.loc.gov</a:t>
            </a:r>
            <a:r>
              <a:rPr lang="en-US" sz="2400" b="1" dirty="0"/>
              <a:t>/</a:t>
            </a:r>
            <a:r>
              <a:rPr lang="en-US" sz="2400" b="1" dirty="0" err="1"/>
              <a:t>mads</a:t>
            </a:r>
            <a:r>
              <a:rPr lang="en-US" sz="2400" b="1" dirty="0"/>
              <a:t>/</a:t>
            </a:r>
            <a:r>
              <a:rPr lang="en-US" sz="2400" b="1" dirty="0" err="1"/>
              <a:t>rdf</a:t>
            </a:r>
            <a:r>
              <a:rPr lang="en-US" sz="2400" b="1" dirty="0"/>
              <a:t>/v1#citation-note&gt; "(</a:t>
            </a:r>
            <a:r>
              <a:rPr lang="en-US" sz="2400" b="1" dirty="0" err="1"/>
              <a:t>ppl</a:t>
            </a:r>
            <a:r>
              <a:rPr lang="en-US" sz="2400" b="1" dirty="0"/>
              <a:t>; 37°33ʹ14ʺN 077°27ʹ37ʺW)"@en . </a:t>
            </a:r>
            <a:endParaRPr lang="en-US" sz="2400" b="1" dirty="0" smtClean="0"/>
          </a:p>
          <a:p>
            <a:r>
              <a:rPr lang="is-IS" sz="2400" dirty="0"/>
              <a:t>… </a:t>
            </a:r>
            <a:r>
              <a:rPr lang="is-IS" sz="2400" b="1" dirty="0"/>
              <a:t>[my edits</a:t>
            </a:r>
            <a:r>
              <a:rPr lang="is-IS" sz="2400" b="1" dirty="0" smtClean="0"/>
              <a:t>]</a:t>
            </a:r>
            <a:r>
              <a:rPr lang="is-IS" sz="2400" dirty="0" smtClean="0"/>
              <a:t>”</a:t>
            </a:r>
          </a:p>
          <a:p>
            <a:r>
              <a:rPr lang="en-US" sz="2400" dirty="0" smtClean="0"/>
              <a:t>&lt;http://</a:t>
            </a:r>
            <a:r>
              <a:rPr lang="en-US" sz="2400" dirty="0" err="1" smtClean="0"/>
              <a:t>id.loc.gov</a:t>
            </a:r>
            <a:r>
              <a:rPr lang="en-US" sz="2400" dirty="0" smtClean="0"/>
              <a:t>/authorities/names/n79060700&gt; &lt;http://</a:t>
            </a:r>
            <a:r>
              <a:rPr lang="en-US" sz="2400" dirty="0" err="1" smtClean="0"/>
              <a:t>www.loc.gov</a:t>
            </a:r>
            <a:r>
              <a:rPr lang="en-US" sz="2400" dirty="0" smtClean="0"/>
              <a:t>/</a:t>
            </a:r>
            <a:r>
              <a:rPr lang="en-US" sz="2400" dirty="0" err="1" smtClean="0"/>
              <a:t>mads</a:t>
            </a:r>
            <a:r>
              <a:rPr lang="en-US" sz="2400" dirty="0" smtClean="0"/>
              <a:t>/</a:t>
            </a:r>
            <a:r>
              <a:rPr lang="en-US" sz="2400" dirty="0" err="1" smtClean="0"/>
              <a:t>rdf</a:t>
            </a:r>
            <a:r>
              <a:rPr lang="en-US" sz="2400" dirty="0" smtClean="0"/>
              <a:t>/v1#hasSource&gt; _:bnode292authoritiesnamesn79060700 . _:bnode292authoritiesnamesn79060700 &lt;http://www.w3.org/1999/02/22-rdf-syntax-ns#type&gt; &lt;http://</a:t>
            </a:r>
            <a:r>
              <a:rPr lang="en-US" sz="2400" dirty="0" err="1" smtClean="0"/>
              <a:t>www.loc.gov</a:t>
            </a:r>
            <a:r>
              <a:rPr lang="en-US" sz="2400" dirty="0" smtClean="0"/>
              <a:t>/</a:t>
            </a:r>
            <a:r>
              <a:rPr lang="en-US" sz="2400" dirty="0" err="1" smtClean="0"/>
              <a:t>mads</a:t>
            </a:r>
            <a:r>
              <a:rPr lang="en-US" sz="2400" dirty="0" smtClean="0"/>
              <a:t>/</a:t>
            </a:r>
            <a:r>
              <a:rPr lang="en-US" sz="2400" dirty="0" err="1" smtClean="0"/>
              <a:t>rdf</a:t>
            </a:r>
            <a:r>
              <a:rPr lang="en-US" sz="2400" dirty="0" smtClean="0"/>
              <a:t>/v1#Source&gt; . </a:t>
            </a:r>
          </a:p>
          <a:p>
            <a:r>
              <a:rPr lang="en-US" sz="2400" dirty="0" smtClean="0"/>
              <a:t>_:</a:t>
            </a:r>
            <a:r>
              <a:rPr lang="en-US" sz="2400" dirty="0"/>
              <a:t>bnode292authoritiesnamesn79060700 &lt;http://</a:t>
            </a:r>
            <a:r>
              <a:rPr lang="en-US" sz="2400" dirty="0" err="1"/>
              <a:t>www.loc.gov</a:t>
            </a:r>
            <a:r>
              <a:rPr lang="en-US" sz="2400" dirty="0"/>
              <a:t>/</a:t>
            </a:r>
            <a:r>
              <a:rPr lang="en-US" sz="2400" dirty="0" err="1"/>
              <a:t>mads</a:t>
            </a:r>
            <a:r>
              <a:rPr lang="en-US" sz="2400" dirty="0"/>
              <a:t>/</a:t>
            </a:r>
            <a:r>
              <a:rPr lang="en-US" sz="2400" dirty="0" err="1"/>
              <a:t>rdf</a:t>
            </a:r>
            <a:r>
              <a:rPr lang="en-US" sz="2400" dirty="0"/>
              <a:t>/v1#citation-source&gt; "Wikipedia, June 2, 2015" . </a:t>
            </a:r>
            <a:endParaRPr lang="en-US" sz="2400" dirty="0" smtClean="0"/>
          </a:p>
          <a:p>
            <a:r>
              <a:rPr lang="en-US" sz="2400" dirty="0" smtClean="0"/>
              <a:t>_:</a:t>
            </a:r>
            <a:r>
              <a:rPr lang="en-US" sz="2400" dirty="0"/>
              <a:t>bnode292authoritiesnamesn79060700 &lt;http://</a:t>
            </a:r>
            <a:r>
              <a:rPr lang="en-US" sz="2400" dirty="0" err="1"/>
              <a:t>www.loc.gov</a:t>
            </a:r>
            <a:r>
              <a:rPr lang="en-US" sz="2400" dirty="0"/>
              <a:t>/</a:t>
            </a:r>
            <a:r>
              <a:rPr lang="en-US" sz="2400" dirty="0" err="1"/>
              <a:t>mads</a:t>
            </a:r>
            <a:r>
              <a:rPr lang="en-US" sz="2400" dirty="0"/>
              <a:t>/</a:t>
            </a:r>
            <a:r>
              <a:rPr lang="en-US" sz="2400" dirty="0" err="1"/>
              <a:t>rdf</a:t>
            </a:r>
            <a:r>
              <a:rPr lang="en-US" sz="2400" dirty="0"/>
              <a:t>/v1#citation-note&gt; "(Richmond, Virginia; City of Richmond; capital of the Commonwealth of Virginia; 37°32ʹN 77°28ʹW) </a:t>
            </a:r>
            <a:r>
              <a:rPr lang="is-IS" sz="2400" dirty="0" smtClean="0"/>
              <a:t>… </a:t>
            </a:r>
            <a:r>
              <a:rPr lang="is-IS" sz="2400" b="1" dirty="0" smtClean="0"/>
              <a:t>[my edits]</a:t>
            </a:r>
            <a:r>
              <a:rPr lang="is-IS" sz="2400" dirty="0" smtClean="0"/>
              <a:t>”@en.</a:t>
            </a:r>
            <a:endParaRPr lang="en-US" sz="2400" dirty="0"/>
          </a:p>
        </p:txBody>
      </p:sp>
    </p:spTree>
    <p:extLst>
      <p:ext uri="{BB962C8B-B14F-4D97-AF65-F5344CB8AC3E}">
        <p14:creationId xmlns:p14="http://schemas.microsoft.com/office/powerpoint/2010/main" val="346426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3024" y="178416"/>
            <a:ext cx="11762307" cy="6534615"/>
          </a:xfrm>
          <a:prstGeom prst="rect">
            <a:avLst/>
          </a:prstGeom>
        </p:spPr>
      </p:pic>
    </p:spTree>
    <p:extLst>
      <p:ext uri="{BB962C8B-B14F-4D97-AF65-F5344CB8AC3E}">
        <p14:creationId xmlns:p14="http://schemas.microsoft.com/office/powerpoint/2010/main" val="291159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36314"/>
            <a:ext cx="2430966" cy="3785652"/>
          </a:xfrm>
          <a:prstGeom prst="rect">
            <a:avLst/>
          </a:prstGeom>
          <a:noFill/>
        </p:spPr>
        <p:txBody>
          <a:bodyPr wrap="square" rtlCol="0">
            <a:spAutoFit/>
          </a:bodyPr>
          <a:lstStyle/>
          <a:p>
            <a:r>
              <a:rPr lang="en-US" sz="4800" b="1" dirty="0" smtClean="0">
                <a:ea typeface="Montserrat" charset="0"/>
                <a:cs typeface="Montserrat" charset="0"/>
              </a:rPr>
              <a:t>Query.</a:t>
            </a:r>
          </a:p>
          <a:p>
            <a:r>
              <a:rPr lang="en-US" sz="4800" b="1" dirty="0" err="1" smtClean="0">
                <a:ea typeface="Montserrat" charset="0"/>
                <a:cs typeface="Montserrat" charset="0"/>
              </a:rPr>
              <a:t>wikidata.org</a:t>
            </a:r>
            <a:r>
              <a:rPr lang="en-US" sz="4800" b="1" dirty="0" smtClean="0">
                <a:ea typeface="Montserrat" charset="0"/>
                <a:cs typeface="Montserrat" charset="0"/>
              </a:rPr>
              <a:t>: </a:t>
            </a:r>
          </a:p>
          <a:p>
            <a:r>
              <a:rPr lang="en-US" sz="4800" b="1" dirty="0" smtClean="0">
                <a:ea typeface="Montserrat" charset="0"/>
                <a:cs typeface="Montserrat" charset="0"/>
              </a:rPr>
              <a:t>No fuzzy matches</a:t>
            </a:r>
          </a:p>
        </p:txBody>
      </p:sp>
      <p:pic>
        <p:nvPicPr>
          <p:cNvPr id="3" name="Picture 2"/>
          <p:cNvPicPr>
            <a:picLocks noChangeAspect="1"/>
          </p:cNvPicPr>
          <p:nvPr/>
        </p:nvPicPr>
        <p:blipFill>
          <a:blip r:embed="rId3"/>
          <a:stretch>
            <a:fillRect/>
          </a:stretch>
        </p:blipFill>
        <p:spPr>
          <a:xfrm>
            <a:off x="2506510" y="0"/>
            <a:ext cx="9517757" cy="4059044"/>
          </a:xfrm>
          <a:prstGeom prst="rect">
            <a:avLst/>
          </a:prstGeom>
        </p:spPr>
      </p:pic>
      <p:pic>
        <p:nvPicPr>
          <p:cNvPr id="4" name="Picture 3"/>
          <p:cNvPicPr>
            <a:picLocks noChangeAspect="1"/>
          </p:cNvPicPr>
          <p:nvPr/>
        </p:nvPicPr>
        <p:blipFill>
          <a:blip r:embed="rId4"/>
          <a:stretch>
            <a:fillRect/>
          </a:stretch>
        </p:blipFill>
        <p:spPr>
          <a:xfrm>
            <a:off x="3321240" y="3529140"/>
            <a:ext cx="8870760" cy="3328860"/>
          </a:xfrm>
          <a:prstGeom prst="rect">
            <a:avLst/>
          </a:prstGeom>
        </p:spPr>
      </p:pic>
    </p:spTree>
    <p:extLst>
      <p:ext uri="{BB962C8B-B14F-4D97-AF65-F5344CB8AC3E}">
        <p14:creationId xmlns:p14="http://schemas.microsoft.com/office/powerpoint/2010/main" val="19458238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603" y="0"/>
            <a:ext cx="12109347" cy="1289238"/>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315486" y="1400959"/>
            <a:ext cx="3877371" cy="5457041"/>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4839629" y="1547746"/>
            <a:ext cx="5218772" cy="1764092"/>
          </a:xfrm>
          <a:prstGeom prst="rect">
            <a:avLst/>
          </a:prstGeom>
          <a:ln>
            <a:solidFill>
              <a:schemeClr val="tx1"/>
            </a:solidFill>
          </a:ln>
        </p:spPr>
      </p:pic>
      <p:pic>
        <p:nvPicPr>
          <p:cNvPr id="6" name="Picture 5"/>
          <p:cNvPicPr>
            <a:picLocks noChangeAspect="1"/>
          </p:cNvPicPr>
          <p:nvPr/>
        </p:nvPicPr>
        <p:blipFill>
          <a:blip r:embed="rId6"/>
          <a:stretch>
            <a:fillRect/>
          </a:stretch>
        </p:blipFill>
        <p:spPr>
          <a:xfrm>
            <a:off x="5797754" y="3570346"/>
            <a:ext cx="6311592" cy="3287654"/>
          </a:xfrm>
          <a:prstGeom prst="rect">
            <a:avLst/>
          </a:prstGeom>
          <a:ln>
            <a:solidFill>
              <a:schemeClr val="tx1"/>
            </a:solidFill>
          </a:ln>
        </p:spPr>
      </p:pic>
    </p:spTree>
    <p:extLst>
      <p:ext uri="{BB962C8B-B14F-4D97-AF65-F5344CB8AC3E}">
        <p14:creationId xmlns:p14="http://schemas.microsoft.com/office/powerpoint/2010/main" val="4198981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phy (6)_KM3iQ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731000"/>
          </a:xfrm>
          <a:prstGeom prst="rect">
            <a:avLst/>
          </a:prstGeom>
        </p:spPr>
      </p:pic>
      <p:sp>
        <p:nvSpPr>
          <p:cNvPr id="3" name="Rectangle 2"/>
          <p:cNvSpPr/>
          <p:nvPr/>
        </p:nvSpPr>
        <p:spPr>
          <a:xfrm>
            <a:off x="0" y="0"/>
            <a:ext cx="3813717" cy="6740307"/>
          </a:xfrm>
          <a:prstGeom prst="rect">
            <a:avLst/>
          </a:prstGeom>
        </p:spPr>
        <p:txBody>
          <a:bodyPr wrap="square">
            <a:spAutoFit/>
          </a:bodyPr>
          <a:lstStyle/>
          <a:p>
            <a:r>
              <a:rPr lang="en-US" sz="5400" b="1" dirty="0">
                <a:solidFill>
                  <a:schemeClr val="bg1"/>
                </a:solidFill>
                <a:ea typeface="Montserrat" charset="0"/>
                <a:cs typeface="Montserrat" charset="0"/>
              </a:rPr>
              <a:t>If we can’t even agree on how to represent the identifiers we have captured…</a:t>
            </a:r>
          </a:p>
        </p:txBody>
      </p:sp>
    </p:spTree>
    <p:extLst>
      <p:ext uri="{BB962C8B-B14F-4D97-AF65-F5344CB8AC3E}">
        <p14:creationId xmlns:p14="http://schemas.microsoft.com/office/powerpoint/2010/main" val="157976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phy (7)_c8v3P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4162"/>
            <a:ext cx="12212209" cy="5241073"/>
          </a:xfrm>
          <a:prstGeom prst="rect">
            <a:avLst/>
          </a:prstGeom>
        </p:spPr>
      </p:pic>
      <p:sp>
        <p:nvSpPr>
          <p:cNvPr id="2" name="Rectangle 1"/>
          <p:cNvSpPr/>
          <p:nvPr/>
        </p:nvSpPr>
        <p:spPr>
          <a:xfrm>
            <a:off x="1" y="0"/>
            <a:ext cx="12192000" cy="2554545"/>
          </a:xfrm>
          <a:prstGeom prst="rect">
            <a:avLst/>
          </a:prstGeom>
        </p:spPr>
        <p:txBody>
          <a:bodyPr wrap="square">
            <a:spAutoFit/>
          </a:bodyPr>
          <a:lstStyle/>
          <a:p>
            <a:r>
              <a:rPr lang="en-US" sz="8000" b="1" dirty="0">
                <a:ea typeface="Montserrat" charset="0"/>
                <a:cs typeface="Montserrat" charset="0"/>
              </a:rPr>
              <a:t>The </a:t>
            </a:r>
            <a:r>
              <a:rPr lang="en-US" sz="8000" b="1" dirty="0" smtClean="0">
                <a:ea typeface="Montserrat" charset="0"/>
                <a:cs typeface="Montserrat" charset="0"/>
              </a:rPr>
              <a:t>linked data that </a:t>
            </a:r>
            <a:r>
              <a:rPr lang="en-US" sz="8000" b="1" dirty="0">
                <a:ea typeface="Montserrat" charset="0"/>
                <a:cs typeface="Montserrat" charset="0"/>
              </a:rPr>
              <a:t>you </a:t>
            </a:r>
            <a:r>
              <a:rPr lang="en-US" sz="8000" b="1" dirty="0">
                <a:solidFill>
                  <a:schemeClr val="bg1"/>
                </a:solidFill>
                <a:ea typeface="Montserrat" charset="0"/>
                <a:cs typeface="Montserrat" charset="0"/>
              </a:rPr>
              <a:t>doing is </a:t>
            </a:r>
            <a:r>
              <a:rPr lang="is-IS" sz="8000" b="1" dirty="0" smtClean="0">
                <a:solidFill>
                  <a:schemeClr val="bg1"/>
                </a:solidFill>
                <a:ea typeface="Montserrat" charset="0"/>
                <a:cs typeface="Montserrat" charset="0"/>
              </a:rPr>
              <a:t>… </a:t>
            </a:r>
            <a:r>
              <a:rPr lang="is-IS" sz="8000" b="1" i="1" dirty="0" smtClean="0">
                <a:solidFill>
                  <a:schemeClr val="bg1"/>
                </a:solidFill>
                <a:ea typeface="Montserrat" charset="0"/>
                <a:cs typeface="Montserrat" charset="0"/>
              </a:rPr>
              <a:t>incomplete</a:t>
            </a:r>
            <a:endParaRPr lang="en-US" sz="8000" b="1" i="1" dirty="0">
              <a:solidFill>
                <a:schemeClr val="bg1"/>
              </a:solidFill>
              <a:ea typeface="Montserrat" charset="0"/>
              <a:cs typeface="Montserrat" charset="0"/>
            </a:endParaRPr>
          </a:p>
        </p:txBody>
      </p:sp>
    </p:spTree>
    <p:extLst>
      <p:ext uri="{BB962C8B-B14F-4D97-AF65-F5344CB8AC3E}">
        <p14:creationId xmlns:p14="http://schemas.microsoft.com/office/powerpoint/2010/main" val="16259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5000" fill="hold" nodeType="afterEffect">
                                  <p:stCondLst>
                                    <p:cond delay="0"/>
                                  </p:stCondLst>
                                  <p:childTnLst>
                                    <p:cmd type="call" cmd="playFrom(0.0)">
                                      <p:cBhvr>
                                        <p:cTn id="6" dur="1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720" y="301465"/>
            <a:ext cx="11797991" cy="6309420"/>
          </a:xfrm>
          <a:prstGeom prst="rect">
            <a:avLst/>
          </a:prstGeom>
          <a:noFill/>
        </p:spPr>
        <p:txBody>
          <a:bodyPr wrap="square" rtlCol="0">
            <a:spAutoFit/>
          </a:bodyPr>
          <a:lstStyle/>
          <a:p>
            <a:r>
              <a:rPr lang="en-US" sz="7200" b="1" dirty="0" smtClean="0">
                <a:ea typeface="Montserrat" charset="0"/>
                <a:cs typeface="Montserrat" charset="0"/>
              </a:rPr>
              <a:t>Ex: Personal </a:t>
            </a:r>
            <a:r>
              <a:rPr lang="en-US" sz="7200" b="1" dirty="0" smtClean="0">
                <a:ea typeface="Montserrat" charset="0"/>
                <a:cs typeface="Montserrat" charset="0"/>
              </a:rPr>
              <a:t>Names in MARC</a:t>
            </a:r>
          </a:p>
          <a:p>
            <a:endParaRPr lang="en-US" sz="1200" b="1" dirty="0">
              <a:ea typeface="Montserrat" charset="0"/>
              <a:cs typeface="Montserrat" charset="0"/>
            </a:endParaRPr>
          </a:p>
          <a:p>
            <a:r>
              <a:rPr lang="en-US" sz="4000" dirty="0" smtClean="0">
                <a:ea typeface="Montserrat" charset="0"/>
                <a:cs typeface="Montserrat" charset="0"/>
              </a:rPr>
              <a:t>Have a $0: </a:t>
            </a:r>
          </a:p>
          <a:p>
            <a:pPr marL="914400" lvl="1" indent="-457200">
              <a:buFont typeface="Arial" charset="0"/>
              <a:buChar char="•"/>
            </a:pPr>
            <a:r>
              <a:rPr lang="en-US" sz="4000" dirty="0" smtClean="0">
                <a:ea typeface="Montserrat" charset="0"/>
                <a:cs typeface="Montserrat" charset="0"/>
              </a:rPr>
              <a:t>Link to LC or FAST, query </a:t>
            </a:r>
            <a:r>
              <a:rPr lang="en-US" sz="4000" dirty="0" err="1" smtClean="0">
                <a:ea typeface="Montserrat" charset="0"/>
                <a:cs typeface="Montserrat" charset="0"/>
              </a:rPr>
              <a:t>Wikidata</a:t>
            </a:r>
            <a:endParaRPr lang="en-US" sz="4000" dirty="0" smtClean="0">
              <a:ea typeface="Montserrat" charset="0"/>
              <a:cs typeface="Montserrat" charset="0"/>
            </a:endParaRPr>
          </a:p>
          <a:p>
            <a:r>
              <a:rPr lang="en-US" sz="4000" dirty="0" smtClean="0">
                <a:ea typeface="Montserrat" charset="0"/>
                <a:cs typeface="Montserrat" charset="0"/>
              </a:rPr>
              <a:t>Have a $d, $q, $b, or $c:</a:t>
            </a:r>
          </a:p>
          <a:p>
            <a:pPr marL="914400" lvl="1" indent="-457200">
              <a:buFont typeface="Arial" charset="0"/>
              <a:buChar char="•"/>
            </a:pPr>
            <a:r>
              <a:rPr lang="en-US" sz="4000" dirty="0" smtClean="0">
                <a:ea typeface="Montserrat" charset="0"/>
                <a:cs typeface="Montserrat" charset="0"/>
              </a:rPr>
              <a:t>Query LC, if ID, query </a:t>
            </a:r>
            <a:r>
              <a:rPr lang="en-US" sz="4000" dirty="0" err="1" smtClean="0">
                <a:ea typeface="Montserrat" charset="0"/>
                <a:cs typeface="Montserrat" charset="0"/>
              </a:rPr>
              <a:t>Wikidata</a:t>
            </a:r>
            <a:r>
              <a:rPr lang="en-US" sz="4000" dirty="0" smtClean="0">
                <a:ea typeface="Montserrat" charset="0"/>
                <a:cs typeface="Montserrat" charset="0"/>
              </a:rPr>
              <a:t>, VIAF</a:t>
            </a:r>
            <a:r>
              <a:rPr lang="is-IS" sz="4000" dirty="0" smtClean="0">
                <a:ea typeface="Montserrat" charset="0"/>
                <a:cs typeface="Montserrat" charset="0"/>
              </a:rPr>
              <a:t>…</a:t>
            </a:r>
            <a:endParaRPr lang="en-US" sz="4000" dirty="0" smtClean="0">
              <a:ea typeface="Montserrat" charset="0"/>
              <a:cs typeface="Montserrat" charset="0"/>
            </a:endParaRPr>
          </a:p>
          <a:p>
            <a:r>
              <a:rPr lang="en-US" sz="4000" dirty="0" smtClean="0">
                <a:ea typeface="Montserrat" charset="0"/>
                <a:cs typeface="Montserrat" charset="0"/>
              </a:rPr>
              <a:t>Does name match names in another source &amp;:</a:t>
            </a:r>
          </a:p>
          <a:p>
            <a:pPr marL="914400" lvl="1" indent="-457200">
              <a:buFont typeface="Arial" charset="0"/>
              <a:buChar char="•"/>
            </a:pPr>
            <a:r>
              <a:rPr lang="en-US" sz="4000" dirty="0" smtClean="0">
                <a:ea typeface="Montserrat" charset="0"/>
                <a:cs typeface="Montserrat" charset="0"/>
              </a:rPr>
              <a:t>Work title matches in VIAF, </a:t>
            </a:r>
            <a:r>
              <a:rPr lang="en-US" sz="4000" dirty="0" err="1" smtClean="0">
                <a:ea typeface="Montserrat" charset="0"/>
                <a:cs typeface="Montserrat" charset="0"/>
              </a:rPr>
              <a:t>Wikidata</a:t>
            </a:r>
            <a:r>
              <a:rPr lang="en-US" sz="4000" dirty="0" smtClean="0">
                <a:ea typeface="Montserrat" charset="0"/>
                <a:cs typeface="Montserrat" charset="0"/>
              </a:rPr>
              <a:t>?</a:t>
            </a:r>
          </a:p>
          <a:p>
            <a:pPr marL="914400" lvl="1" indent="-457200">
              <a:buFont typeface="Arial" charset="0"/>
              <a:buChar char="•"/>
            </a:pPr>
            <a:r>
              <a:rPr lang="en-US" sz="4000" dirty="0" smtClean="0">
                <a:ea typeface="Montserrat" charset="0"/>
                <a:cs typeface="Montserrat" charset="0"/>
              </a:rPr>
              <a:t>Role terms matches in </a:t>
            </a:r>
            <a:r>
              <a:rPr lang="en-US" sz="4000" dirty="0" err="1" smtClean="0">
                <a:ea typeface="Montserrat" charset="0"/>
                <a:cs typeface="Montserrat" charset="0"/>
              </a:rPr>
              <a:t>Wikidata</a:t>
            </a:r>
            <a:r>
              <a:rPr lang="en-US" sz="4000" dirty="0" smtClean="0">
                <a:ea typeface="Montserrat" charset="0"/>
                <a:cs typeface="Montserrat" charset="0"/>
              </a:rPr>
              <a:t>, VIAF?</a:t>
            </a:r>
          </a:p>
          <a:p>
            <a:pPr marL="914400" lvl="1" indent="-457200">
              <a:buFont typeface="Arial" charset="0"/>
              <a:buChar char="•"/>
            </a:pPr>
            <a:r>
              <a:rPr lang="en-US" sz="4000" dirty="0" smtClean="0">
                <a:ea typeface="Montserrat" charset="0"/>
                <a:cs typeface="Montserrat" charset="0"/>
              </a:rPr>
              <a:t>Affiliations matches in LC, VIAF, </a:t>
            </a:r>
            <a:r>
              <a:rPr lang="en-US" sz="4000" dirty="0" err="1" smtClean="0">
                <a:ea typeface="Montserrat" charset="0"/>
                <a:cs typeface="Montserrat" charset="0"/>
              </a:rPr>
              <a:t>Wikidata</a:t>
            </a:r>
            <a:r>
              <a:rPr lang="en-US" sz="4000" dirty="0" smtClean="0">
                <a:ea typeface="Montserrat" charset="0"/>
                <a:cs typeface="Montserrat" charset="0"/>
              </a:rPr>
              <a:t>?</a:t>
            </a:r>
          </a:p>
        </p:txBody>
      </p:sp>
    </p:spTree>
    <p:extLst>
      <p:ext uri="{BB962C8B-B14F-4D97-AF65-F5344CB8AC3E}">
        <p14:creationId xmlns:p14="http://schemas.microsoft.com/office/powerpoint/2010/main" val="1301548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8471"/>
            <a:ext cx="12192000" cy="6709529"/>
          </a:xfrm>
          <a:prstGeom prst="rect">
            <a:avLst/>
          </a:prstGeom>
        </p:spPr>
        <p:txBody>
          <a:bodyPr wrap="square">
            <a:spAutoFit/>
          </a:bodyPr>
          <a:lstStyle/>
          <a:p>
            <a:r>
              <a:rPr lang="en-US" sz="6600" b="1" dirty="0" smtClean="0">
                <a:ea typeface="Montserrat" charset="0"/>
                <a:cs typeface="Montserrat" charset="0"/>
              </a:rPr>
              <a:t>Ex: Personal </a:t>
            </a:r>
            <a:r>
              <a:rPr lang="en-US" sz="6600" b="1" dirty="0">
                <a:ea typeface="Montserrat" charset="0"/>
                <a:cs typeface="Montserrat" charset="0"/>
              </a:rPr>
              <a:t>Names in </a:t>
            </a:r>
            <a:r>
              <a:rPr lang="en-US" sz="6600" b="1" dirty="0" smtClean="0">
                <a:ea typeface="Montserrat" charset="0"/>
                <a:cs typeface="Montserrat" charset="0"/>
              </a:rPr>
              <a:t>IR DC/XML</a:t>
            </a:r>
            <a:endParaRPr lang="en-US" sz="6600" b="1" dirty="0">
              <a:ea typeface="Montserrat" charset="0"/>
              <a:cs typeface="Montserrat" charset="0"/>
            </a:endParaRPr>
          </a:p>
          <a:p>
            <a:endParaRPr lang="en-US" sz="1200" b="1" dirty="0">
              <a:latin typeface="Montserrat" charset="0"/>
              <a:ea typeface="Montserrat" charset="0"/>
              <a:cs typeface="Montserrat" charset="0"/>
            </a:endParaRPr>
          </a:p>
          <a:p>
            <a:r>
              <a:rPr lang="en-US" sz="4400" dirty="0" smtClean="0">
                <a:ea typeface="Montserrat" charset="0"/>
                <a:cs typeface="Montserrat" charset="0"/>
              </a:rPr>
              <a:t>Have an URI:</a:t>
            </a:r>
            <a:endParaRPr lang="en-US" sz="4400" dirty="0">
              <a:ea typeface="Montserrat" charset="0"/>
              <a:cs typeface="Montserrat" charset="0"/>
            </a:endParaRPr>
          </a:p>
          <a:p>
            <a:pPr marL="914400" lvl="1" indent="-457200">
              <a:buFont typeface="Arial" charset="0"/>
              <a:buChar char="•"/>
            </a:pPr>
            <a:r>
              <a:rPr lang="en-US" sz="4400" dirty="0" smtClean="0">
                <a:ea typeface="Montserrat" charset="0"/>
                <a:cs typeface="Montserrat" charset="0"/>
              </a:rPr>
              <a:t>Dream on.</a:t>
            </a:r>
            <a:endParaRPr lang="en-US" sz="4400" dirty="0">
              <a:ea typeface="Montserrat" charset="0"/>
              <a:cs typeface="Montserrat" charset="0"/>
            </a:endParaRPr>
          </a:p>
          <a:p>
            <a:r>
              <a:rPr lang="en-US" sz="4400" dirty="0" smtClean="0">
                <a:ea typeface="Montserrat" charset="0"/>
                <a:cs typeface="Montserrat" charset="0"/>
              </a:rPr>
              <a:t>Does it match regex pattern for life dates:</a:t>
            </a:r>
            <a:endParaRPr lang="en-US" sz="4400" dirty="0">
              <a:ea typeface="Montserrat" charset="0"/>
              <a:cs typeface="Montserrat" charset="0"/>
            </a:endParaRPr>
          </a:p>
          <a:p>
            <a:pPr marL="914400" lvl="1" indent="-457200">
              <a:buFont typeface="Arial" charset="0"/>
              <a:buChar char="•"/>
            </a:pPr>
            <a:r>
              <a:rPr lang="en-US" sz="4400" dirty="0">
                <a:ea typeface="Montserrat" charset="0"/>
                <a:cs typeface="Montserrat" charset="0"/>
              </a:rPr>
              <a:t>Query </a:t>
            </a:r>
            <a:r>
              <a:rPr lang="en-US" sz="4400" dirty="0" smtClean="0">
                <a:ea typeface="Montserrat" charset="0"/>
                <a:cs typeface="Montserrat" charset="0"/>
              </a:rPr>
              <a:t>LC, VIAF</a:t>
            </a:r>
          </a:p>
          <a:p>
            <a:r>
              <a:rPr lang="en-US" sz="4400" dirty="0" smtClean="0">
                <a:ea typeface="Montserrat" charset="0"/>
                <a:cs typeface="Montserrat" charset="0"/>
              </a:rPr>
              <a:t>Does name </a:t>
            </a:r>
            <a:r>
              <a:rPr lang="en-US" sz="4400" dirty="0">
                <a:ea typeface="Montserrat" charset="0"/>
                <a:cs typeface="Montserrat" charset="0"/>
              </a:rPr>
              <a:t>match names in another source </a:t>
            </a:r>
            <a:r>
              <a:rPr lang="en-US" sz="4400" dirty="0" smtClean="0">
                <a:ea typeface="Montserrat" charset="0"/>
                <a:cs typeface="Montserrat" charset="0"/>
              </a:rPr>
              <a:t>&amp;:</a:t>
            </a:r>
            <a:endParaRPr lang="en-US" sz="4400" dirty="0">
              <a:ea typeface="Montserrat" charset="0"/>
              <a:cs typeface="Montserrat" charset="0"/>
            </a:endParaRPr>
          </a:p>
          <a:p>
            <a:pPr marL="914400" lvl="1" indent="-457200">
              <a:buFont typeface="Arial" charset="0"/>
              <a:buChar char="•"/>
            </a:pPr>
            <a:r>
              <a:rPr lang="en-US" sz="4400" dirty="0">
                <a:ea typeface="Montserrat" charset="0"/>
                <a:cs typeface="Montserrat" charset="0"/>
              </a:rPr>
              <a:t>Work title matches in VIAF? </a:t>
            </a:r>
            <a:r>
              <a:rPr lang="en-US" sz="4400" dirty="0" err="1">
                <a:ea typeface="Montserrat" charset="0"/>
                <a:cs typeface="Montserrat" charset="0"/>
              </a:rPr>
              <a:t>Wikidata</a:t>
            </a:r>
            <a:r>
              <a:rPr lang="en-US" sz="4400" dirty="0">
                <a:ea typeface="Montserrat" charset="0"/>
                <a:cs typeface="Montserrat" charset="0"/>
              </a:rPr>
              <a:t>?</a:t>
            </a:r>
          </a:p>
          <a:p>
            <a:pPr marL="914400" lvl="1" indent="-457200">
              <a:buFont typeface="Arial" charset="0"/>
              <a:buChar char="•"/>
            </a:pPr>
            <a:r>
              <a:rPr lang="en-US" sz="4400" dirty="0">
                <a:ea typeface="Montserrat" charset="0"/>
                <a:cs typeface="Montserrat" charset="0"/>
              </a:rPr>
              <a:t>Role </a:t>
            </a:r>
            <a:r>
              <a:rPr lang="en-US" sz="4400" dirty="0" smtClean="0">
                <a:ea typeface="Montserrat" charset="0"/>
                <a:cs typeface="Montserrat" charset="0"/>
              </a:rPr>
              <a:t>terms matches </a:t>
            </a:r>
            <a:r>
              <a:rPr lang="en-US" sz="4400" dirty="0">
                <a:ea typeface="Montserrat" charset="0"/>
                <a:cs typeface="Montserrat" charset="0"/>
              </a:rPr>
              <a:t>in </a:t>
            </a:r>
            <a:r>
              <a:rPr lang="en-US" sz="4400" dirty="0" err="1">
                <a:ea typeface="Montserrat" charset="0"/>
                <a:cs typeface="Montserrat" charset="0"/>
              </a:rPr>
              <a:t>Wikidata</a:t>
            </a:r>
            <a:r>
              <a:rPr lang="en-US" sz="4400" dirty="0">
                <a:ea typeface="Montserrat" charset="0"/>
                <a:cs typeface="Montserrat" charset="0"/>
              </a:rPr>
              <a:t>, VIAF?</a:t>
            </a:r>
          </a:p>
          <a:p>
            <a:pPr marL="914400" lvl="1" indent="-457200">
              <a:buFont typeface="Arial" charset="0"/>
              <a:buChar char="•"/>
            </a:pPr>
            <a:r>
              <a:rPr lang="en-US" sz="4400" dirty="0" smtClean="0">
                <a:ea typeface="Montserrat" charset="0"/>
                <a:cs typeface="Montserrat" charset="0"/>
              </a:rPr>
              <a:t>Subject matches </a:t>
            </a:r>
            <a:r>
              <a:rPr lang="en-US" sz="4400" dirty="0">
                <a:ea typeface="Montserrat" charset="0"/>
                <a:cs typeface="Montserrat" charset="0"/>
              </a:rPr>
              <a:t>in </a:t>
            </a:r>
            <a:r>
              <a:rPr lang="en-US" sz="4400" dirty="0" smtClean="0">
                <a:ea typeface="Montserrat" charset="0"/>
                <a:cs typeface="Montserrat" charset="0"/>
              </a:rPr>
              <a:t>VIAF</a:t>
            </a:r>
            <a:r>
              <a:rPr lang="en-US" sz="4400" dirty="0">
                <a:ea typeface="Montserrat" charset="0"/>
                <a:cs typeface="Montserrat" charset="0"/>
              </a:rPr>
              <a:t>, </a:t>
            </a:r>
            <a:r>
              <a:rPr lang="en-US" sz="4400" dirty="0" err="1">
                <a:ea typeface="Montserrat" charset="0"/>
                <a:cs typeface="Montserrat" charset="0"/>
              </a:rPr>
              <a:t>Wikidata</a:t>
            </a:r>
            <a:r>
              <a:rPr lang="en-US" sz="4400" dirty="0">
                <a:ea typeface="Montserrat" charset="0"/>
                <a:cs typeface="Montserrat" charset="0"/>
              </a:rPr>
              <a:t>?</a:t>
            </a:r>
          </a:p>
        </p:txBody>
      </p:sp>
    </p:spTree>
    <p:extLst>
      <p:ext uri="{BB962C8B-B14F-4D97-AF65-F5344CB8AC3E}">
        <p14:creationId xmlns:p14="http://schemas.microsoft.com/office/powerpoint/2010/main" val="574050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924973"/>
          </a:xfrm>
          <a:prstGeom prst="rect">
            <a:avLst/>
          </a:prstGeom>
          <a:noFill/>
        </p:spPr>
        <p:txBody>
          <a:bodyPr wrap="square" rtlCol="0">
            <a:spAutoFit/>
          </a:bodyPr>
          <a:lstStyle/>
          <a:p>
            <a:r>
              <a:rPr lang="en-US" sz="6600" b="1" dirty="0" smtClean="0">
                <a:ea typeface="Montserrat" charset="0"/>
                <a:cs typeface="Montserrat" charset="0"/>
              </a:rPr>
              <a:t>Stumbling towards this:</a:t>
            </a:r>
          </a:p>
          <a:p>
            <a:r>
              <a:rPr lang="en-US" sz="3200" dirty="0">
                <a:latin typeface="Consolas" charset="0"/>
                <a:ea typeface="Consolas" charset="0"/>
                <a:cs typeface="Consolas" charset="0"/>
              </a:rPr>
              <a:t>"ocm37254335 _</a:t>
            </a:r>
            <a:r>
              <a:rPr lang="en-US" sz="3200" dirty="0" err="1">
                <a:latin typeface="Consolas" charset="0"/>
                <a:ea typeface="Consolas" charset="0"/>
                <a:cs typeface="Consolas" charset="0"/>
              </a:rPr>
              <a:t>LaRue</a:t>
            </a:r>
            <a:r>
              <a:rPr lang="en-US" sz="3200" dirty="0">
                <a:latin typeface="Consolas" charset="0"/>
                <a:ea typeface="Consolas" charset="0"/>
                <a:cs typeface="Consolas" charset="0"/>
              </a:rPr>
              <a:t>, Chi Chi</a:t>
            </a:r>
            <a:r>
              <a:rPr lang="en-US" sz="3200" dirty="0" smtClean="0">
                <a:latin typeface="Consolas" charset="0"/>
                <a:ea typeface="Consolas" charset="0"/>
                <a:cs typeface="Consolas" charset="0"/>
              </a:rPr>
              <a:t>":{   </a:t>
            </a:r>
            <a:endParaRPr lang="en-US" sz="3200" dirty="0" smtClean="0">
              <a:latin typeface="Consolas" charset="0"/>
              <a:ea typeface="Consolas" charset="0"/>
              <a:cs typeface="Consolas" charset="0"/>
            </a:endParaRPr>
          </a:p>
          <a:p>
            <a:r>
              <a:rPr lang="en-US" sz="3200" dirty="0">
                <a:latin typeface="Consolas" charset="0"/>
                <a:ea typeface="Consolas" charset="0"/>
                <a:cs typeface="Consolas" charset="0"/>
              </a:rPr>
              <a:t>	</a:t>
            </a:r>
            <a:r>
              <a:rPr lang="en-US" sz="3200" dirty="0" smtClean="0">
                <a:latin typeface="Consolas" charset="0"/>
                <a:ea typeface="Consolas" charset="0"/>
                <a:cs typeface="Consolas" charset="0"/>
              </a:rPr>
              <a:t>"</a:t>
            </a:r>
            <a:r>
              <a:rPr lang="en-US" sz="3200" dirty="0">
                <a:latin typeface="Consolas" charset="0"/>
                <a:ea typeface="Consolas" charset="0"/>
                <a:cs typeface="Consolas" charset="0"/>
              </a:rPr>
              <a:t>query</a:t>
            </a:r>
            <a:r>
              <a:rPr lang="en-US" sz="3200" dirty="0" smtClean="0">
                <a:latin typeface="Consolas" charset="0"/>
                <a:ea typeface="Consolas" charset="0"/>
                <a:cs typeface="Consolas" charset="0"/>
              </a:rPr>
              <a:t>":"</a:t>
            </a:r>
            <a:r>
              <a:rPr lang="en-US" sz="3200" dirty="0" err="1">
                <a:latin typeface="Consolas" charset="0"/>
                <a:ea typeface="Consolas" charset="0"/>
                <a:cs typeface="Consolas" charset="0"/>
              </a:rPr>
              <a:t>LaRue</a:t>
            </a:r>
            <a:r>
              <a:rPr lang="en-US" sz="3200" dirty="0">
                <a:latin typeface="Consolas" charset="0"/>
                <a:ea typeface="Consolas" charset="0"/>
                <a:cs typeface="Consolas" charset="0"/>
              </a:rPr>
              <a:t>, Chi Chi, 1959-",    </a:t>
            </a:r>
            <a:endParaRPr lang="en-US" sz="3200" dirty="0" smtClean="0">
              <a:latin typeface="Consolas" charset="0"/>
              <a:ea typeface="Consolas" charset="0"/>
              <a:cs typeface="Consolas" charset="0"/>
            </a:endParaRPr>
          </a:p>
          <a:p>
            <a:r>
              <a:rPr lang="en-US" sz="3200" dirty="0">
                <a:latin typeface="Consolas" charset="0"/>
                <a:ea typeface="Consolas" charset="0"/>
                <a:cs typeface="Consolas" charset="0"/>
              </a:rPr>
              <a:t>	</a:t>
            </a:r>
            <a:r>
              <a:rPr lang="en-US" sz="3200" dirty="0" smtClean="0">
                <a:latin typeface="Consolas" charset="0"/>
                <a:ea typeface="Consolas" charset="0"/>
                <a:cs typeface="Consolas" charset="0"/>
              </a:rPr>
              <a:t>"</a:t>
            </a:r>
            <a:r>
              <a:rPr lang="en-US" sz="3200" dirty="0">
                <a:latin typeface="Consolas" charset="0"/>
                <a:ea typeface="Consolas" charset="0"/>
                <a:cs typeface="Consolas" charset="0"/>
              </a:rPr>
              <a:t>matches</a:t>
            </a:r>
            <a:r>
              <a:rPr lang="en-US" sz="3200" dirty="0" smtClean="0">
                <a:latin typeface="Consolas" charset="0"/>
                <a:ea typeface="Consolas" charset="0"/>
                <a:cs typeface="Consolas" charset="0"/>
              </a:rPr>
              <a:t>":{"</a:t>
            </a:r>
            <a:r>
              <a:rPr lang="en-US" sz="3200" dirty="0" err="1">
                <a:latin typeface="Consolas" charset="0"/>
                <a:ea typeface="Consolas" charset="0"/>
                <a:cs typeface="Consolas" charset="0"/>
              </a:rPr>
              <a:t>viaf</a:t>
            </a:r>
            <a:r>
              <a:rPr lang="en-US" sz="3200" dirty="0" smtClean="0">
                <a:latin typeface="Consolas" charset="0"/>
                <a:ea typeface="Consolas" charset="0"/>
                <a:cs typeface="Consolas" charset="0"/>
              </a:rPr>
              <a:t>":[ </a:t>
            </a:r>
            <a:endParaRPr lang="en-US" sz="3200" dirty="0" smtClean="0">
              <a:latin typeface="Consolas" charset="0"/>
              <a:ea typeface="Consolas" charset="0"/>
              <a:cs typeface="Consolas" charset="0"/>
            </a:endParaRPr>
          </a:p>
          <a:p>
            <a:pPr lvl="1"/>
            <a:r>
              <a:rPr lang="en-US" sz="3200" dirty="0">
                <a:latin typeface="Consolas" charset="0"/>
                <a:ea typeface="Consolas" charset="0"/>
                <a:cs typeface="Consolas" charset="0"/>
              </a:rPr>
              <a:t>	</a:t>
            </a:r>
            <a:r>
              <a:rPr lang="en-US" sz="3200" dirty="0" smtClean="0">
                <a:latin typeface="Consolas" charset="0"/>
                <a:ea typeface="Consolas" charset="0"/>
                <a:cs typeface="Consolas" charset="0"/>
              </a:rPr>
              <a:t>	</a:t>
            </a:r>
            <a:r>
              <a:rPr lang="en-US" sz="3200" dirty="0" smtClean="0">
                <a:latin typeface="Consolas" charset="0"/>
                <a:ea typeface="Consolas" charset="0"/>
                <a:cs typeface="Consolas" charset="0"/>
              </a:rPr>
              <a:t>{"</a:t>
            </a:r>
            <a:r>
              <a:rPr lang="en-US" sz="3200" dirty="0" err="1">
                <a:latin typeface="Consolas" charset="0"/>
                <a:ea typeface="Consolas" charset="0"/>
                <a:cs typeface="Consolas" charset="0"/>
              </a:rPr>
              <a:t>viaf_score</a:t>
            </a:r>
            <a:r>
              <a:rPr lang="en-US" sz="3200" dirty="0">
                <a:latin typeface="Consolas" charset="0"/>
                <a:ea typeface="Consolas" charset="0"/>
                <a:cs typeface="Consolas" charset="0"/>
              </a:rPr>
              <a:t>": 100</a:t>
            </a:r>
            <a:r>
              <a:rPr lang="en-US" sz="3200" dirty="0" smtClean="0">
                <a:latin typeface="Consolas" charset="0"/>
                <a:ea typeface="Consolas" charset="0"/>
                <a:cs typeface="Consolas" charset="0"/>
              </a:rPr>
              <a:t>,</a:t>
            </a:r>
            <a:r>
              <a:rPr lang="en-US" sz="3200" dirty="0">
                <a:latin typeface="Consolas" charset="0"/>
                <a:ea typeface="Consolas" charset="0"/>
                <a:cs typeface="Consolas" charset="0"/>
              </a:rPr>
              <a:t>	</a:t>
            </a:r>
          </a:p>
          <a:p>
            <a:pPr lvl="1"/>
            <a:r>
              <a:rPr lang="en-US" sz="3200" dirty="0" smtClean="0">
                <a:latin typeface="Consolas" charset="0"/>
                <a:ea typeface="Consolas" charset="0"/>
                <a:cs typeface="Consolas" charset="0"/>
              </a:rPr>
              <a:t>		</a:t>
            </a:r>
            <a:r>
              <a:rPr lang="en-US" sz="3200" dirty="0" smtClean="0">
                <a:latin typeface="Consolas" charset="0"/>
                <a:ea typeface="Consolas" charset="0"/>
                <a:cs typeface="Consolas" charset="0"/>
              </a:rPr>
              <a:t>"</a:t>
            </a:r>
            <a:r>
              <a:rPr lang="en-US" sz="3200" dirty="0" err="1">
                <a:latin typeface="Consolas" charset="0"/>
                <a:ea typeface="Consolas" charset="0"/>
                <a:cs typeface="Consolas" charset="0"/>
              </a:rPr>
              <a:t>viaf_prefLabel</a:t>
            </a:r>
            <a:r>
              <a:rPr lang="en-US" sz="3200" dirty="0">
                <a:latin typeface="Consolas" charset="0"/>
                <a:ea typeface="Consolas" charset="0"/>
                <a:cs typeface="Consolas" charset="0"/>
              </a:rPr>
              <a:t>": null, </a:t>
            </a:r>
            <a:endParaRPr lang="en-US" sz="3200" dirty="0" smtClean="0">
              <a:latin typeface="Consolas" charset="0"/>
              <a:ea typeface="Consolas" charset="0"/>
              <a:cs typeface="Consolas" charset="0"/>
            </a:endParaRPr>
          </a:p>
          <a:p>
            <a:pPr lvl="1"/>
            <a:r>
              <a:rPr lang="en-US" sz="3200" dirty="0">
                <a:latin typeface="Consolas" charset="0"/>
                <a:ea typeface="Consolas" charset="0"/>
                <a:cs typeface="Consolas" charset="0"/>
              </a:rPr>
              <a:t>	</a:t>
            </a:r>
            <a:r>
              <a:rPr lang="en-US" sz="3200" dirty="0" smtClean="0">
                <a:latin typeface="Consolas" charset="0"/>
                <a:ea typeface="Consolas" charset="0"/>
                <a:cs typeface="Consolas" charset="0"/>
              </a:rPr>
              <a:t>	</a:t>
            </a:r>
            <a:r>
              <a:rPr lang="en-US" sz="3200" dirty="0" smtClean="0">
                <a:latin typeface="Consolas" charset="0"/>
                <a:ea typeface="Consolas" charset="0"/>
                <a:cs typeface="Consolas" charset="0"/>
              </a:rPr>
              <a:t>"</a:t>
            </a:r>
            <a:r>
              <a:rPr lang="en-US" sz="3200" dirty="0">
                <a:latin typeface="Consolas" charset="0"/>
                <a:ea typeface="Consolas" charset="0"/>
                <a:cs typeface="Consolas" charset="0"/>
              </a:rPr>
              <a:t>viaf_</a:t>
            </a:r>
            <a:r>
              <a:rPr lang="en-US" sz="3200" dirty="0" err="1">
                <a:latin typeface="Consolas" charset="0"/>
                <a:ea typeface="Consolas" charset="0"/>
                <a:cs typeface="Consolas" charset="0"/>
              </a:rPr>
              <a:t>uri</a:t>
            </a:r>
            <a:r>
              <a:rPr lang="en-US" sz="3200" dirty="0" smtClean="0">
                <a:latin typeface="Consolas" charset="0"/>
                <a:ea typeface="Consolas" charset="0"/>
                <a:cs typeface="Consolas" charset="0"/>
              </a:rPr>
              <a:t>":"</a:t>
            </a:r>
            <a:r>
              <a:rPr lang="en-US" sz="3200" dirty="0">
                <a:latin typeface="Consolas" charset="0"/>
                <a:ea typeface="Consolas" charset="0"/>
                <a:cs typeface="Consolas" charset="0"/>
              </a:rPr>
              <a:t>http://</a:t>
            </a:r>
            <a:r>
              <a:rPr lang="en-US" sz="3200" dirty="0" err="1">
                <a:latin typeface="Consolas" charset="0"/>
                <a:ea typeface="Consolas" charset="0"/>
                <a:cs typeface="Consolas" charset="0"/>
              </a:rPr>
              <a:t>viaf.org</a:t>
            </a:r>
            <a:r>
              <a:rPr lang="en-US" sz="3200" dirty="0">
                <a:latin typeface="Consolas" charset="0"/>
                <a:ea typeface="Consolas" charset="0"/>
                <a:cs typeface="Consolas" charset="0"/>
              </a:rPr>
              <a:t>/</a:t>
            </a:r>
            <a:r>
              <a:rPr lang="en-US" sz="3200" dirty="0" err="1">
                <a:latin typeface="Consolas" charset="0"/>
                <a:ea typeface="Consolas" charset="0"/>
                <a:cs typeface="Consolas" charset="0"/>
              </a:rPr>
              <a:t>viaf</a:t>
            </a:r>
            <a:r>
              <a:rPr lang="en-US" sz="3200" dirty="0">
                <a:latin typeface="Consolas" charset="0"/>
                <a:ea typeface="Consolas" charset="0"/>
                <a:cs typeface="Consolas" charset="0"/>
              </a:rPr>
              <a:t>/74729412</a:t>
            </a:r>
            <a:r>
              <a:rPr lang="en-US" sz="3200" dirty="0" smtClean="0">
                <a:latin typeface="Consolas" charset="0"/>
                <a:ea typeface="Consolas" charset="0"/>
                <a:cs typeface="Consolas" charset="0"/>
              </a:rPr>
              <a:t>"}],</a:t>
            </a:r>
            <a:endParaRPr lang="en-US" sz="3200" dirty="0" smtClean="0">
              <a:latin typeface="Consolas" charset="0"/>
              <a:ea typeface="Consolas" charset="0"/>
              <a:cs typeface="Consolas" charset="0"/>
            </a:endParaRPr>
          </a:p>
          <a:p>
            <a:r>
              <a:rPr lang="en-US" sz="3200" dirty="0">
                <a:latin typeface="Consolas" charset="0"/>
                <a:ea typeface="Consolas" charset="0"/>
                <a:cs typeface="Consolas" charset="0"/>
              </a:rPr>
              <a:t>	</a:t>
            </a:r>
            <a:r>
              <a:rPr lang="en-US" sz="3200" dirty="0">
                <a:latin typeface="Consolas" charset="0"/>
                <a:ea typeface="Consolas" charset="0"/>
                <a:cs typeface="Consolas" charset="0"/>
              </a:rPr>
              <a:t> </a:t>
            </a:r>
            <a:r>
              <a:rPr lang="en-US" sz="3200" dirty="0" smtClean="0">
                <a:latin typeface="Consolas" charset="0"/>
                <a:ea typeface="Consolas" charset="0"/>
                <a:cs typeface="Consolas" charset="0"/>
              </a:rPr>
              <a:t> </a:t>
            </a:r>
            <a:r>
              <a:rPr lang="en-US" sz="3200" dirty="0" smtClean="0">
                <a:latin typeface="Consolas" charset="0"/>
                <a:ea typeface="Consolas" charset="0"/>
                <a:cs typeface="Consolas" charset="0"/>
              </a:rPr>
              <a:t>"</a:t>
            </a:r>
            <a:r>
              <a:rPr lang="en-US" sz="3200" dirty="0" err="1">
                <a:latin typeface="Consolas" charset="0"/>
                <a:ea typeface="Consolas" charset="0"/>
                <a:cs typeface="Consolas" charset="0"/>
              </a:rPr>
              <a:t>lc</a:t>
            </a:r>
            <a:r>
              <a:rPr lang="en-US" sz="3200" dirty="0" smtClean="0">
                <a:latin typeface="Consolas" charset="0"/>
                <a:ea typeface="Consolas" charset="0"/>
                <a:cs typeface="Consolas" charset="0"/>
              </a:rPr>
              <a:t>":[</a:t>
            </a:r>
            <a:endParaRPr lang="en-US" sz="3200" dirty="0" smtClean="0">
              <a:latin typeface="Consolas" charset="0"/>
              <a:ea typeface="Consolas" charset="0"/>
              <a:cs typeface="Consolas" charset="0"/>
            </a:endParaRPr>
          </a:p>
          <a:p>
            <a:r>
              <a:rPr lang="en-US" sz="3200" dirty="0">
                <a:latin typeface="Consolas" charset="0"/>
                <a:ea typeface="Consolas" charset="0"/>
                <a:cs typeface="Consolas" charset="0"/>
              </a:rPr>
              <a:t>	</a:t>
            </a:r>
            <a:r>
              <a:rPr lang="en-US" sz="3200" dirty="0" smtClean="0">
                <a:latin typeface="Consolas" charset="0"/>
                <a:ea typeface="Consolas" charset="0"/>
                <a:cs typeface="Consolas" charset="0"/>
              </a:rPr>
              <a:t>	</a:t>
            </a:r>
            <a:r>
              <a:rPr lang="en-US" sz="3200" dirty="0" smtClean="0">
                <a:latin typeface="Consolas" charset="0"/>
                <a:ea typeface="Consolas" charset="0"/>
                <a:cs typeface="Consolas" charset="0"/>
              </a:rPr>
              <a:t>{"</a:t>
            </a:r>
            <a:r>
              <a:rPr lang="en-US" sz="3200" dirty="0" err="1">
                <a:latin typeface="Consolas" charset="0"/>
                <a:ea typeface="Consolas" charset="0"/>
                <a:cs typeface="Consolas" charset="0"/>
              </a:rPr>
              <a:t>lc_prefLabel</a:t>
            </a:r>
            <a:r>
              <a:rPr lang="en-US" sz="3200" dirty="0">
                <a:latin typeface="Consolas" charset="0"/>
                <a:ea typeface="Consolas" charset="0"/>
                <a:cs typeface="Consolas" charset="0"/>
              </a:rPr>
              <a:t>": "</a:t>
            </a:r>
            <a:r>
              <a:rPr lang="en-US" sz="3200" dirty="0" err="1">
                <a:latin typeface="Consolas" charset="0"/>
                <a:ea typeface="Consolas" charset="0"/>
                <a:cs typeface="Consolas" charset="0"/>
              </a:rPr>
              <a:t>LaRue</a:t>
            </a:r>
            <a:r>
              <a:rPr lang="en-US" sz="3200" dirty="0">
                <a:latin typeface="Consolas" charset="0"/>
                <a:ea typeface="Consolas" charset="0"/>
                <a:cs typeface="Consolas" charset="0"/>
              </a:rPr>
              <a:t>, Chi Chi, 1959-</a:t>
            </a:r>
            <a:r>
              <a:rPr lang="en-US" sz="3200" dirty="0" smtClean="0">
                <a:latin typeface="Consolas" charset="0"/>
                <a:ea typeface="Consolas" charset="0"/>
                <a:cs typeface="Consolas" charset="0"/>
              </a:rPr>
              <a:t>",</a:t>
            </a:r>
          </a:p>
          <a:p>
            <a:r>
              <a:rPr lang="en-US" sz="3200" dirty="0">
                <a:latin typeface="Consolas" charset="0"/>
                <a:ea typeface="Consolas" charset="0"/>
                <a:cs typeface="Consolas" charset="0"/>
              </a:rPr>
              <a:t>	</a:t>
            </a:r>
            <a:r>
              <a:rPr lang="en-US" sz="3200" dirty="0" smtClean="0">
                <a:latin typeface="Consolas" charset="0"/>
                <a:ea typeface="Consolas" charset="0"/>
                <a:cs typeface="Consolas" charset="0"/>
              </a:rPr>
              <a:t>	</a:t>
            </a:r>
            <a:r>
              <a:rPr lang="en-US" sz="3200" dirty="0" smtClean="0">
                <a:latin typeface="Consolas" charset="0"/>
                <a:ea typeface="Consolas" charset="0"/>
                <a:cs typeface="Consolas" charset="0"/>
              </a:rPr>
              <a:t>"</a:t>
            </a:r>
            <a:r>
              <a:rPr lang="en-US" sz="3200" dirty="0" err="1">
                <a:latin typeface="Consolas" charset="0"/>
                <a:ea typeface="Consolas" charset="0"/>
                <a:cs typeface="Consolas" charset="0"/>
              </a:rPr>
              <a:t>lc_score</a:t>
            </a:r>
            <a:r>
              <a:rPr lang="en-US" sz="3200" dirty="0">
                <a:latin typeface="Consolas" charset="0"/>
                <a:ea typeface="Consolas" charset="0"/>
                <a:cs typeface="Consolas" charset="0"/>
              </a:rPr>
              <a:t>": 90</a:t>
            </a:r>
            <a:r>
              <a:rPr lang="en-US" sz="3200" dirty="0" smtClean="0">
                <a:latin typeface="Consolas" charset="0"/>
                <a:ea typeface="Consolas" charset="0"/>
                <a:cs typeface="Consolas" charset="0"/>
              </a:rPr>
              <a:t>,</a:t>
            </a:r>
          </a:p>
          <a:p>
            <a:r>
              <a:rPr lang="en-US" sz="3200" dirty="0">
                <a:latin typeface="Consolas" charset="0"/>
                <a:ea typeface="Consolas" charset="0"/>
                <a:cs typeface="Consolas" charset="0"/>
              </a:rPr>
              <a:t>	</a:t>
            </a:r>
            <a:r>
              <a:rPr lang="en-US" sz="3200" dirty="0" smtClean="0">
                <a:latin typeface="Consolas" charset="0"/>
                <a:ea typeface="Consolas" charset="0"/>
                <a:cs typeface="Consolas" charset="0"/>
              </a:rPr>
              <a:t>	</a:t>
            </a:r>
            <a:r>
              <a:rPr lang="en-US" sz="3200" dirty="0" smtClean="0">
                <a:latin typeface="Consolas" charset="0"/>
                <a:ea typeface="Consolas" charset="0"/>
                <a:cs typeface="Consolas" charset="0"/>
              </a:rPr>
              <a:t>"</a:t>
            </a:r>
            <a:r>
              <a:rPr lang="en-US" sz="3200" dirty="0" err="1" smtClean="0">
                <a:latin typeface="Consolas" charset="0"/>
                <a:ea typeface="Consolas" charset="0"/>
                <a:cs typeface="Consolas" charset="0"/>
              </a:rPr>
              <a:t>lcnaf_uri</a:t>
            </a:r>
            <a:r>
              <a:rPr lang="en-US" sz="3200" dirty="0" smtClean="0">
                <a:latin typeface="Consolas" charset="0"/>
                <a:ea typeface="Consolas" charset="0"/>
                <a:cs typeface="Consolas" charset="0"/>
              </a:rPr>
              <a:t>": 				"</a:t>
            </a:r>
            <a:r>
              <a:rPr lang="en-US" sz="3200" dirty="0">
                <a:latin typeface="Consolas" charset="0"/>
                <a:ea typeface="Consolas" charset="0"/>
                <a:cs typeface="Consolas" charset="0"/>
              </a:rPr>
              <a:t>http://</a:t>
            </a:r>
            <a:r>
              <a:rPr lang="en-US" sz="3200" dirty="0" err="1" smtClean="0">
                <a:latin typeface="Consolas" charset="0"/>
                <a:ea typeface="Consolas" charset="0"/>
                <a:cs typeface="Consolas" charset="0"/>
              </a:rPr>
              <a:t>id.loc.gov</a:t>
            </a:r>
            <a:r>
              <a:rPr lang="en-US" sz="3200" dirty="0" smtClean="0">
                <a:latin typeface="Consolas" charset="0"/>
                <a:ea typeface="Consolas" charset="0"/>
                <a:cs typeface="Consolas" charset="0"/>
              </a:rPr>
              <a:t>/authorities/n97067102"}],</a:t>
            </a:r>
            <a:endParaRPr lang="en-US" sz="3200" dirty="0" smtClean="0">
              <a:latin typeface="Consolas" charset="0"/>
              <a:ea typeface="Consolas" charset="0"/>
              <a:cs typeface="Consolas" charset="0"/>
            </a:endParaRPr>
          </a:p>
          <a:p>
            <a:r>
              <a:rPr lang="en-US" sz="2600" dirty="0">
                <a:latin typeface="Consolas" charset="0"/>
                <a:ea typeface="Consolas" charset="0"/>
                <a:cs typeface="Consolas" charset="0"/>
              </a:rPr>
              <a:t>	</a:t>
            </a:r>
            <a:r>
              <a:rPr lang="en-US" sz="2600" dirty="0" smtClean="0">
                <a:latin typeface="Consolas" charset="0"/>
                <a:ea typeface="Consolas" charset="0"/>
                <a:cs typeface="Consolas" charset="0"/>
              </a:rPr>
              <a:t>	 </a:t>
            </a:r>
            <a:r>
              <a:rPr lang="is-IS" sz="2600" dirty="0" smtClean="0">
                <a:latin typeface="Consolas" charset="0"/>
                <a:ea typeface="Consolas" charset="0"/>
                <a:cs typeface="Consolas" charset="0"/>
              </a:rPr>
              <a:t>…</a:t>
            </a:r>
            <a:endParaRPr lang="en-US" sz="2600" dirty="0" smtClean="0">
              <a:latin typeface="Consolas" charset="0"/>
              <a:ea typeface="Consolas" charset="0"/>
              <a:cs typeface="Consolas" charset="0"/>
            </a:endParaRPr>
          </a:p>
        </p:txBody>
      </p:sp>
    </p:spTree>
    <p:extLst>
      <p:ext uri="{BB962C8B-B14F-4D97-AF65-F5344CB8AC3E}">
        <p14:creationId xmlns:p14="http://schemas.microsoft.com/office/powerpoint/2010/main" val="623678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phy (1)_72a1Y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1"/>
            <a:ext cx="9136062" cy="6852047"/>
          </a:xfrm>
          <a:prstGeom prst="rect">
            <a:avLst/>
          </a:prstGeom>
        </p:spPr>
      </p:pic>
      <p:sp>
        <p:nvSpPr>
          <p:cNvPr id="2" name="Rectangle 1"/>
          <p:cNvSpPr/>
          <p:nvPr/>
        </p:nvSpPr>
        <p:spPr>
          <a:xfrm>
            <a:off x="9144000" y="471367"/>
            <a:ext cx="3048000" cy="5909310"/>
          </a:xfrm>
          <a:prstGeom prst="rect">
            <a:avLst/>
          </a:prstGeom>
        </p:spPr>
        <p:txBody>
          <a:bodyPr wrap="square">
            <a:spAutoFit/>
          </a:bodyPr>
          <a:lstStyle/>
          <a:p>
            <a:r>
              <a:rPr lang="en-US" sz="5400" b="1" dirty="0">
                <a:ea typeface="Montserrat" charset="0"/>
                <a:cs typeface="Montserrat" charset="0"/>
              </a:rPr>
              <a:t>... </a:t>
            </a:r>
            <a:endParaRPr lang="en-US" sz="5400" b="1" dirty="0" smtClean="0">
              <a:ea typeface="Montserrat" charset="0"/>
              <a:cs typeface="Montserrat" charset="0"/>
            </a:endParaRPr>
          </a:p>
          <a:p>
            <a:r>
              <a:rPr lang="en-US" sz="5400" b="1" dirty="0" smtClean="0">
                <a:ea typeface="Montserrat" charset="0"/>
                <a:cs typeface="Montserrat" charset="0"/>
              </a:rPr>
              <a:t>&amp; </a:t>
            </a:r>
            <a:r>
              <a:rPr lang="en-US" sz="5400" b="1" dirty="0">
                <a:ea typeface="Montserrat" charset="0"/>
                <a:cs typeface="Montserrat" charset="0"/>
              </a:rPr>
              <a:t>I can’t stand the names searched </a:t>
            </a:r>
            <a:r>
              <a:rPr lang="en-US" sz="5400" b="1" dirty="0" smtClean="0">
                <a:ea typeface="Montserrat" charset="0"/>
                <a:cs typeface="Montserrat" charset="0"/>
              </a:rPr>
              <a:t>manually</a:t>
            </a:r>
          </a:p>
          <a:p>
            <a:r>
              <a:rPr lang="en-US" sz="5400" b="1" dirty="0" smtClean="0">
                <a:ea typeface="Montserrat" charset="0"/>
                <a:cs typeface="Montserrat" charset="0"/>
              </a:rPr>
              <a:t>...</a:t>
            </a:r>
            <a:endParaRPr lang="en-US" sz="5400" dirty="0">
              <a:ea typeface="Montserrat" charset="0"/>
              <a:cs typeface="Montserrat" charset="0"/>
            </a:endParaRPr>
          </a:p>
        </p:txBody>
      </p:sp>
    </p:spTree>
    <p:extLst>
      <p:ext uri="{BB962C8B-B14F-4D97-AF65-F5344CB8AC3E}">
        <p14:creationId xmlns:p14="http://schemas.microsoft.com/office/powerpoint/2010/main" val="16117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5000" fill="hold" nodeType="afterEffect">
                                  <p:stCondLst>
                                    <p:cond delay="0"/>
                                  </p:stCondLst>
                                  <p:childTnLst>
                                    <p:cmd type="call" cmd="playFrom(0.0)">
                                      <p:cBhvr>
                                        <p:cTn id="6" dur="2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phy (8)_3kcfF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5486400"/>
          </a:xfrm>
          <a:prstGeom prst="rect">
            <a:avLst/>
          </a:prstGeom>
        </p:spPr>
      </p:pic>
      <p:sp>
        <p:nvSpPr>
          <p:cNvPr id="3" name="TextBox 2"/>
          <p:cNvSpPr txBox="1"/>
          <p:nvPr/>
        </p:nvSpPr>
        <p:spPr>
          <a:xfrm>
            <a:off x="0" y="5534561"/>
            <a:ext cx="12191999" cy="1323439"/>
          </a:xfrm>
          <a:prstGeom prst="rect">
            <a:avLst/>
          </a:prstGeom>
          <a:noFill/>
        </p:spPr>
        <p:txBody>
          <a:bodyPr wrap="square" rtlCol="0">
            <a:spAutoFit/>
          </a:bodyPr>
          <a:lstStyle/>
          <a:p>
            <a:pPr algn="ctr"/>
            <a:r>
              <a:rPr lang="en-US" sz="8000" b="1" dirty="0" smtClean="0">
                <a:ea typeface="Montserrat" charset="0"/>
                <a:cs typeface="Montserrat" charset="0"/>
              </a:rPr>
              <a:t>http</a:t>
            </a:r>
            <a:r>
              <a:rPr lang="en-US" sz="8000" b="1" dirty="0">
                <a:ea typeface="Montserrat" charset="0"/>
                <a:cs typeface="Montserrat" charset="0"/>
              </a:rPr>
              <a:t>://</a:t>
            </a:r>
            <a:r>
              <a:rPr lang="en-US" sz="8000" b="1" dirty="0" err="1">
                <a:ea typeface="Montserrat" charset="0"/>
                <a:cs typeface="Montserrat" charset="0"/>
              </a:rPr>
              <a:t>bit.ly</a:t>
            </a:r>
            <a:r>
              <a:rPr lang="en-US" sz="8000" b="1" dirty="0">
                <a:ea typeface="Montserrat" charset="0"/>
                <a:cs typeface="Montserrat" charset="0"/>
              </a:rPr>
              <a:t>/</a:t>
            </a:r>
            <a:r>
              <a:rPr lang="en-US" sz="8000" b="1" dirty="0" err="1">
                <a:ea typeface="Montserrat" charset="0"/>
                <a:cs typeface="Montserrat" charset="0"/>
              </a:rPr>
              <a:t>GetUrRecon</a:t>
            </a:r>
            <a:endParaRPr lang="en-US" sz="8000" b="1" dirty="0">
              <a:ea typeface="Montserrat" charset="0"/>
              <a:cs typeface="Montserrat" charset="0"/>
            </a:endParaRPr>
          </a:p>
        </p:txBody>
      </p:sp>
    </p:spTree>
    <p:extLst>
      <p:ext uri="{BB962C8B-B14F-4D97-AF65-F5344CB8AC3E}">
        <p14:creationId xmlns:p14="http://schemas.microsoft.com/office/powerpoint/2010/main" val="144595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5000" fill="hold" nodeType="afterEffect">
                                  <p:stCondLst>
                                    <p:cond delay="0"/>
                                  </p:stCondLst>
                                  <p:childTnLst>
                                    <p:cmd type="call" cmd="playFrom(0.0)">
                                      <p:cBhvr>
                                        <p:cTn id="6" dur="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4.googleusercontent.com/dnWYCjRos6Y_p45uO4I6NfeSgP24FlEu8xOK2FWXp266cQiDyx5FU6jaSWkAYyvtFtQF6bDg_v7q18J6A9AxXKk4-QCbhsHigwLHpBghdfWisKyr6fgtUmHxR14L39GF3E-zLN9wkLE"/>
          <p:cNvPicPr>
            <a:picLocks noChangeAspect="1" noChangeArrowheads="1"/>
          </p:cNvPicPr>
          <p:nvPr/>
        </p:nvPicPr>
        <p:blipFill rotWithShape="1">
          <a:blip r:embed="rId3">
            <a:extLst>
              <a:ext uri="{28A0092B-C50C-407E-A947-70E740481C1C}">
                <a14:useLocalDpi xmlns:a14="http://schemas.microsoft.com/office/drawing/2010/main" val="0"/>
              </a:ext>
            </a:extLst>
          </a:blip>
          <a:srcRect r="10695" b="24162"/>
          <a:stretch/>
        </p:blipFill>
        <p:spPr bwMode="auto">
          <a:xfrm>
            <a:off x="0" y="804039"/>
            <a:ext cx="12159934" cy="49976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 y="-5206"/>
            <a:ext cx="12159935" cy="830997"/>
          </a:xfrm>
          <a:prstGeom prst="rect">
            <a:avLst/>
          </a:prstGeom>
        </p:spPr>
        <p:txBody>
          <a:bodyPr wrap="square">
            <a:spAutoFit/>
          </a:bodyPr>
          <a:lstStyle/>
          <a:p>
            <a:r>
              <a:rPr lang="en-US" sz="4800" b="1" dirty="0" smtClean="0">
                <a:solidFill>
                  <a:srgbClr val="000000"/>
                </a:solidFill>
              </a:rPr>
              <a:t>Man, our data is messy</a:t>
            </a:r>
            <a:r>
              <a:rPr lang="is-IS" sz="4800" b="1" dirty="0" smtClean="0">
                <a:solidFill>
                  <a:srgbClr val="000000"/>
                </a:solidFill>
              </a:rPr>
              <a:t>…</a:t>
            </a:r>
            <a:endParaRPr lang="en-US" sz="4800" dirty="0"/>
          </a:p>
        </p:txBody>
      </p:sp>
      <p:sp>
        <p:nvSpPr>
          <p:cNvPr id="6" name="Rectangle 5"/>
          <p:cNvSpPr/>
          <p:nvPr/>
        </p:nvSpPr>
        <p:spPr>
          <a:xfrm>
            <a:off x="32065" y="6150114"/>
            <a:ext cx="12159935" cy="707886"/>
          </a:xfrm>
          <a:prstGeom prst="rect">
            <a:avLst/>
          </a:prstGeom>
        </p:spPr>
        <p:txBody>
          <a:bodyPr wrap="square">
            <a:spAutoFit/>
          </a:bodyPr>
          <a:lstStyle/>
          <a:p>
            <a:pPr algn="r"/>
            <a:r>
              <a:rPr lang="en-US" sz="4000" b="1" dirty="0" smtClean="0">
                <a:solidFill>
                  <a:srgbClr val="000000"/>
                </a:solidFill>
              </a:rPr>
              <a:t>I know, let’s hire </a:t>
            </a:r>
            <a:r>
              <a:rPr lang="en-US" sz="4000" b="1" dirty="0">
                <a:solidFill>
                  <a:srgbClr val="000000"/>
                </a:solidFill>
              </a:rPr>
              <a:t>a Student Worker, Intern, or </a:t>
            </a:r>
            <a:r>
              <a:rPr lang="en-US" sz="4000" b="1" dirty="0" smtClean="0">
                <a:solidFill>
                  <a:srgbClr val="000000"/>
                </a:solidFill>
              </a:rPr>
              <a:t>Staff</a:t>
            </a:r>
            <a:r>
              <a:rPr lang="is-IS" sz="4000" b="1" dirty="0" smtClean="0">
                <a:solidFill>
                  <a:srgbClr val="000000"/>
                </a:solidFill>
              </a:rPr>
              <a:t>…</a:t>
            </a:r>
            <a:endParaRPr lang="en-US" sz="4000" dirty="0"/>
          </a:p>
        </p:txBody>
      </p:sp>
    </p:spTree>
    <p:extLst>
      <p:ext uri="{BB962C8B-B14F-4D97-AF65-F5344CB8AC3E}">
        <p14:creationId xmlns:p14="http://schemas.microsoft.com/office/powerpoint/2010/main" val="925014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86551"/>
            <a:ext cx="550331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r>
              <a:rPr lang="en-US" sz="6000" b="1" dirty="0">
                <a:ea typeface="Montserrat" charset="0"/>
                <a:cs typeface="Montserrat" charset="0"/>
              </a:rPr>
              <a:t>Manually search name</a:t>
            </a:r>
            <a:r>
              <a:rPr lang="en-US" sz="6000" b="1" dirty="0" smtClean="0">
                <a:ea typeface="Montserrat" charset="0"/>
                <a:cs typeface="Montserrat" charset="0"/>
              </a:rPr>
              <a:t>...</a:t>
            </a:r>
            <a:r>
              <a:rPr kumimoji="0" lang="en-US" altLang="en-US" sz="4000" b="1" u="none" strike="noStrike" cap="none" normalizeH="0" baseline="0" dirty="0" smtClean="0">
                <a:ln>
                  <a:noFill/>
                </a:ln>
                <a:effectLst/>
                <a:ea typeface="Montserrat" charset="0"/>
                <a:cs typeface="Montserrat" charset="0"/>
              </a:rPr>
              <a:t>  </a:t>
            </a:r>
            <a:endParaRPr kumimoji="0" lang="en-US" altLang="en-US" sz="4000" b="1" u="none" strike="noStrike" cap="none" normalizeH="0" baseline="0" dirty="0">
              <a:ln>
                <a:noFill/>
              </a:ln>
              <a:effectLst/>
              <a:ea typeface="Montserrat" charset="0"/>
              <a:cs typeface="Montserrat" charset="0"/>
            </a:endParaRPr>
          </a:p>
        </p:txBody>
      </p:sp>
      <p:pic>
        <p:nvPicPr>
          <p:cNvPr id="2050" name="Picture 2" descr="https://lh6.googleusercontent.com/09JohxkGQbKlqfhCDkz7FBm_ingt9wu_OhCTOSjTK8EykhSWdTKbtoXvF5_e0BGRR9Jcd7cEyfVlKlJh3OAyxlsno-WQBY6SN8o4O0cqSrcVyXSyrZKx_KasA3QEVfdyls0W__fN1lU"/>
          <p:cNvPicPr>
            <a:picLocks noChangeAspect="1" noChangeArrowheads="1"/>
          </p:cNvPicPr>
          <p:nvPr/>
        </p:nvPicPr>
        <p:blipFill rotWithShape="1">
          <a:blip r:embed="rId3">
            <a:extLst>
              <a:ext uri="{28A0092B-C50C-407E-A947-70E740481C1C}">
                <a14:useLocalDpi xmlns:a14="http://schemas.microsoft.com/office/drawing/2010/main" val="0"/>
              </a:ext>
            </a:extLst>
          </a:blip>
          <a:srcRect b="22276"/>
          <a:stretch/>
        </p:blipFill>
        <p:spPr bwMode="auto">
          <a:xfrm>
            <a:off x="0" y="2112093"/>
            <a:ext cx="7286625" cy="47306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s://lh5.googleusercontent.com/0PzfRW-rLptRMC8pqErVJ92kyYP0bwf2K97VKHd7DPXtVinLyef1gi_rFlIb-8LKbZ75GtgPmoxdDfY4V3ASurTH9u8QyQb94buaPBDrkMa4E1S9oaIGK0NKrW7gwIznWNv4tatdp5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314" y="0"/>
            <a:ext cx="6688686" cy="37994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94483" y="4903742"/>
            <a:ext cx="5097517" cy="1938992"/>
          </a:xfrm>
          <a:prstGeom prst="rect">
            <a:avLst/>
          </a:prstGeom>
        </p:spPr>
        <p:txBody>
          <a:bodyPr wrap="square">
            <a:spAutoFit/>
          </a:bodyPr>
          <a:lstStyle/>
          <a:p>
            <a:r>
              <a:rPr lang="en-US" sz="6000" b="1" dirty="0">
                <a:solidFill>
                  <a:srgbClr val="000000"/>
                </a:solidFill>
                <a:ea typeface="Montserrat" charset="0"/>
                <a:cs typeface="Montserrat" charset="0"/>
              </a:rPr>
              <a:t>...</a:t>
            </a:r>
            <a:r>
              <a:rPr lang="en-US" sz="6000" b="1" dirty="0" smtClean="0">
                <a:solidFill>
                  <a:srgbClr val="000000"/>
                </a:solidFill>
                <a:ea typeface="Montserrat" charset="0"/>
                <a:cs typeface="Montserrat" charset="0"/>
              </a:rPr>
              <a:t>select best match</a:t>
            </a:r>
            <a:endParaRPr lang="en-US" sz="6000" b="1" dirty="0">
              <a:ea typeface="Montserrat" charset="0"/>
              <a:cs typeface="Montserrat" charset="0"/>
            </a:endParaRPr>
          </a:p>
        </p:txBody>
      </p:sp>
    </p:spTree>
    <p:extLst>
      <p:ext uri="{BB962C8B-B14F-4D97-AF65-F5344CB8AC3E}">
        <p14:creationId xmlns:p14="http://schemas.microsoft.com/office/powerpoint/2010/main" val="20554905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5285996"/>
            <a:ext cx="119502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0" b="1" u="none" strike="noStrike" cap="none" normalizeH="0" baseline="0" dirty="0">
                <a:ln>
                  <a:noFill/>
                </a:ln>
                <a:solidFill>
                  <a:schemeClr val="tx1"/>
                </a:solidFill>
                <a:effectLst/>
                <a:ea typeface="Montserrat" charset="0"/>
                <a:cs typeface="Montserrat" charset="0"/>
              </a:rPr>
              <a:t> </a:t>
            </a:r>
            <a:r>
              <a:rPr kumimoji="0" lang="en-US" altLang="en-US" sz="6000" b="1" u="none" strike="noStrike" cap="none" normalizeH="0" baseline="0" dirty="0" smtClean="0">
                <a:ln>
                  <a:noFill/>
                </a:ln>
                <a:solidFill>
                  <a:schemeClr val="tx1"/>
                </a:solidFill>
                <a:effectLst/>
                <a:ea typeface="Montserrat" charset="0"/>
                <a:cs typeface="Montserrat" charset="0"/>
              </a:rPr>
              <a:t>...paste </a:t>
            </a:r>
            <a:r>
              <a:rPr kumimoji="0" lang="en-US" altLang="en-US" sz="6000" b="1" u="none" strike="noStrike" cap="none" normalizeH="0" baseline="0" dirty="0">
                <a:ln>
                  <a:noFill/>
                </a:ln>
                <a:solidFill>
                  <a:schemeClr val="tx1"/>
                </a:solidFill>
                <a:effectLst/>
                <a:ea typeface="Montserrat" charset="0"/>
                <a:cs typeface="Montserrat" charset="0"/>
              </a:rPr>
              <a:t>just the heading back in</a:t>
            </a:r>
            <a:r>
              <a:rPr kumimoji="0" lang="en-US" altLang="en-US" sz="6000" b="1" u="none" strike="noStrike" cap="none" normalizeH="0" baseline="0" dirty="0" smtClean="0">
                <a:ln>
                  <a:noFill/>
                </a:ln>
                <a:solidFill>
                  <a:schemeClr val="tx1"/>
                </a:solidFill>
                <a:effectLst/>
                <a:ea typeface="Montserrat" charset="0"/>
                <a:cs typeface="Montserrat" charset="0"/>
              </a:rPr>
              <a:t>...</a:t>
            </a:r>
            <a:endParaRPr kumimoji="0" lang="en-US" altLang="en-US" sz="6000" b="1" u="none" strike="noStrike" cap="none" normalizeH="0" baseline="0" dirty="0">
              <a:ln>
                <a:noFill/>
              </a:ln>
              <a:solidFill>
                <a:schemeClr val="tx1"/>
              </a:solidFill>
              <a:effectLst/>
              <a:ea typeface="Montserrat" charset="0"/>
              <a:cs typeface="Montserrat" charset="0"/>
            </a:endParaRPr>
          </a:p>
        </p:txBody>
      </p:sp>
      <p:pic>
        <p:nvPicPr>
          <p:cNvPr id="3074" name="Picture 2" descr="https://lh3.googleusercontent.com/4xmSZ5RkFNXGhp-AXxvbiuXdTXce9yGav9__LiLDFgY5VHDCQKCOjAdUFVurd40Y50sF0yJovTU8p2krVlWpXggKwKxWMmmfqlwoP9BBs0n-Ic8DEOYa4qKfbP5gmY_v1wVKhlM0HtM"/>
          <p:cNvPicPr>
            <a:picLocks noChangeAspect="1" noChangeArrowheads="1"/>
          </p:cNvPicPr>
          <p:nvPr/>
        </p:nvPicPr>
        <p:blipFill rotWithShape="1">
          <a:blip r:embed="rId3">
            <a:extLst>
              <a:ext uri="{28A0092B-C50C-407E-A947-70E740481C1C}">
                <a14:useLocalDpi xmlns:a14="http://schemas.microsoft.com/office/drawing/2010/main" val="0"/>
              </a:ext>
            </a:extLst>
          </a:blip>
          <a:srcRect r="17933"/>
          <a:stretch/>
        </p:blipFill>
        <p:spPr bwMode="auto">
          <a:xfrm>
            <a:off x="0" y="835570"/>
            <a:ext cx="12155214"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48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phy (2)_sS2df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6552" y="0"/>
            <a:ext cx="9128234" cy="6846176"/>
          </a:xfrm>
          <a:prstGeom prst="rect">
            <a:avLst/>
          </a:prstGeom>
          <a:noFill/>
          <a:ln>
            <a:noFill/>
          </a:ln>
        </p:spPr>
      </p:pic>
      <p:sp>
        <p:nvSpPr>
          <p:cNvPr id="2" name="Rectangle 1"/>
          <p:cNvSpPr/>
          <p:nvPr/>
        </p:nvSpPr>
        <p:spPr>
          <a:xfrm>
            <a:off x="1" y="3441680"/>
            <a:ext cx="12191999" cy="3416320"/>
          </a:xfrm>
          <a:prstGeom prst="rect">
            <a:avLst/>
          </a:prstGeom>
        </p:spPr>
        <p:txBody>
          <a:bodyPr wrap="square">
            <a:spAutoFit/>
          </a:bodyPr>
          <a:lstStyle/>
          <a:p>
            <a:pPr algn="ctr"/>
            <a:r>
              <a:rPr lang="en-US" sz="7200" b="1" dirty="0" smtClean="0">
                <a:solidFill>
                  <a:srgbClr val="000000"/>
                </a:solidFill>
                <a:ea typeface="Montserrat" charset="0"/>
                <a:cs typeface="Montserrat" charset="0"/>
              </a:rPr>
              <a:t>repeat forever</a:t>
            </a:r>
            <a:r>
              <a:rPr lang="is-IS" sz="7200" b="1" dirty="0" smtClean="0">
                <a:solidFill>
                  <a:srgbClr val="000000"/>
                </a:solidFill>
                <a:ea typeface="Montserrat" charset="0"/>
                <a:cs typeface="Montserrat" charset="0"/>
              </a:rPr>
              <a:t>…</a:t>
            </a:r>
            <a:endParaRPr lang="en-US" sz="7200" b="1" dirty="0">
              <a:ea typeface="Montserrat" charset="0"/>
              <a:cs typeface="Montserrat" charset="0"/>
            </a:endParaRPr>
          </a:p>
          <a:p>
            <a:pPr algn="ctr"/>
            <a:r>
              <a:rPr lang="en-US" sz="7200" b="1" dirty="0" smtClean="0">
                <a:solidFill>
                  <a:srgbClr val="000000"/>
                </a:solidFill>
                <a:ea typeface="Montserrat" charset="0"/>
                <a:cs typeface="Montserrat" charset="0"/>
              </a:rPr>
              <a:t>dying of boredom</a:t>
            </a:r>
            <a:r>
              <a:rPr lang="en-US" sz="7200" b="1" dirty="0">
                <a:solidFill>
                  <a:srgbClr val="000000"/>
                </a:solidFill>
                <a:ea typeface="Montserrat" charset="0"/>
                <a:cs typeface="Montserrat" charset="0"/>
              </a:rPr>
              <a:t>…</a:t>
            </a:r>
            <a:endParaRPr lang="en-US" sz="7200" b="1" dirty="0">
              <a:ea typeface="Montserrat" charset="0"/>
              <a:cs typeface="Montserrat" charset="0"/>
            </a:endParaRPr>
          </a:p>
          <a:p>
            <a:pPr algn="ctr"/>
            <a:r>
              <a:rPr lang="en-US" sz="7200" b="1" dirty="0">
                <a:solidFill>
                  <a:srgbClr val="000000"/>
                </a:solidFill>
                <a:ea typeface="Montserrat" charset="0"/>
                <a:cs typeface="Montserrat" charset="0"/>
              </a:rPr>
              <a:t>entering lots of </a:t>
            </a:r>
            <a:r>
              <a:rPr lang="en-US" sz="7200" b="1" dirty="0" smtClean="0">
                <a:solidFill>
                  <a:srgbClr val="000000"/>
                </a:solidFill>
                <a:ea typeface="Montserrat" charset="0"/>
                <a:cs typeface="Montserrat" charset="0"/>
              </a:rPr>
              <a:t>errors</a:t>
            </a:r>
            <a:r>
              <a:rPr lang="is-IS" sz="7200" b="1" dirty="0" smtClean="0">
                <a:solidFill>
                  <a:srgbClr val="000000"/>
                </a:solidFill>
                <a:ea typeface="Montserrat" charset="0"/>
                <a:cs typeface="Montserrat" charset="0"/>
              </a:rPr>
              <a:t>…</a:t>
            </a:r>
            <a:endParaRPr lang="en-US" sz="7200" b="1" dirty="0">
              <a:ea typeface="Montserrat" charset="0"/>
              <a:cs typeface="Montserrat" charset="0"/>
            </a:endParaRPr>
          </a:p>
        </p:txBody>
      </p:sp>
    </p:spTree>
    <p:extLst>
      <p:ext uri="{BB962C8B-B14F-4D97-AF65-F5344CB8AC3E}">
        <p14:creationId xmlns:p14="http://schemas.microsoft.com/office/powerpoint/2010/main" val="60654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5000" fill="hold" nodeType="afterEffect">
                                  <p:stCondLst>
                                    <p:cond delay="0"/>
                                  </p:stCondLst>
                                  <p:childTnLst>
                                    <p:cmd type="call" cmd="playFrom(0.0)">
                                      <p:cBhvr>
                                        <p:cTn id="6" dur="2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8965" y="2781622"/>
            <a:ext cx="6653049" cy="1862048"/>
          </a:xfrm>
          <a:prstGeom prst="rect">
            <a:avLst/>
          </a:prstGeom>
        </p:spPr>
        <p:txBody>
          <a:bodyPr wrap="square">
            <a:spAutoFit/>
          </a:bodyPr>
          <a:lstStyle/>
          <a:p>
            <a:pPr algn="ctr"/>
            <a:r>
              <a:rPr lang="is-IS" sz="11500" b="1" dirty="0" smtClean="0">
                <a:solidFill>
                  <a:srgbClr val="000000"/>
                </a:solidFill>
                <a:ea typeface="Montserrat" charset="0"/>
                <a:cs typeface="Montserrat" charset="0"/>
              </a:rPr>
              <a:t>…</a:t>
            </a:r>
            <a:r>
              <a:rPr lang="en-US" sz="11500" b="1" dirty="0" smtClean="0">
                <a:solidFill>
                  <a:srgbClr val="000000"/>
                </a:solidFill>
                <a:ea typeface="Montserrat" charset="0"/>
                <a:cs typeface="Montserrat" charset="0"/>
              </a:rPr>
              <a:t>or </a:t>
            </a:r>
            <a:r>
              <a:rPr lang="en-US" sz="11500" b="1" dirty="0">
                <a:solidFill>
                  <a:srgbClr val="000000"/>
                </a:solidFill>
                <a:ea typeface="Montserrat" charset="0"/>
                <a:cs typeface="Montserrat" charset="0"/>
              </a:rPr>
              <a:t>don’t.</a:t>
            </a:r>
            <a:endParaRPr lang="en-US" sz="11500" b="1" dirty="0">
              <a:ea typeface="Montserrat" charset="0"/>
              <a:cs typeface="Montserrat" charset="0"/>
            </a:endParaRPr>
          </a:p>
        </p:txBody>
      </p:sp>
    </p:spTree>
    <p:extLst>
      <p:ext uri="{BB962C8B-B14F-4D97-AF65-F5344CB8AC3E}">
        <p14:creationId xmlns:p14="http://schemas.microsoft.com/office/powerpoint/2010/main" val="1601480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phy (3)_rBNQO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9" t="3251" r="129" b="18188"/>
          <a:stretch/>
        </p:blipFill>
        <p:spPr>
          <a:xfrm>
            <a:off x="-15767" y="0"/>
            <a:ext cx="12192000" cy="6858002"/>
          </a:xfrm>
          <a:prstGeom prst="rect">
            <a:avLst/>
          </a:prstGeom>
        </p:spPr>
      </p:pic>
      <p:sp>
        <p:nvSpPr>
          <p:cNvPr id="2" name="TextBox 1"/>
          <p:cNvSpPr txBox="1"/>
          <p:nvPr/>
        </p:nvSpPr>
        <p:spPr>
          <a:xfrm>
            <a:off x="0" y="0"/>
            <a:ext cx="12191999" cy="2308324"/>
          </a:xfrm>
          <a:prstGeom prst="rect">
            <a:avLst/>
          </a:prstGeom>
          <a:noFill/>
        </p:spPr>
        <p:txBody>
          <a:bodyPr wrap="square" rtlCol="0">
            <a:spAutoFit/>
          </a:bodyPr>
          <a:lstStyle/>
          <a:p>
            <a:pPr algn="ctr"/>
            <a:r>
              <a:rPr lang="en-US" sz="7200" b="1" dirty="0">
                <a:solidFill>
                  <a:schemeClr val="bg1"/>
                </a:solidFill>
                <a:ea typeface="Montserrat" charset="0"/>
                <a:cs typeface="Montserrat" charset="0"/>
              </a:rPr>
              <a:t>I know you dig the way I </a:t>
            </a:r>
            <a:r>
              <a:rPr lang="en-US" sz="7200" b="1" dirty="0" smtClean="0">
                <a:solidFill>
                  <a:schemeClr val="bg1"/>
                </a:solidFill>
                <a:ea typeface="Montserrat" charset="0"/>
                <a:cs typeface="Montserrat" charset="0"/>
              </a:rPr>
              <a:t>switch </a:t>
            </a:r>
            <a:r>
              <a:rPr lang="en-US" sz="7200" b="1" dirty="0">
                <a:solidFill>
                  <a:schemeClr val="bg1"/>
                </a:solidFill>
                <a:ea typeface="Montserrat" charset="0"/>
                <a:cs typeface="Montserrat" charset="0"/>
              </a:rPr>
              <a:t>my </a:t>
            </a:r>
            <a:r>
              <a:rPr lang="en-US" sz="7200" b="1" dirty="0" smtClean="0">
                <a:solidFill>
                  <a:schemeClr val="bg1"/>
                </a:solidFill>
                <a:ea typeface="Montserrat" charset="0"/>
                <a:cs typeface="Montserrat" charset="0"/>
              </a:rPr>
              <a:t>workflow</a:t>
            </a:r>
            <a:endParaRPr lang="en-US" sz="7200" b="1" dirty="0">
              <a:solidFill>
                <a:schemeClr val="bg1"/>
              </a:solidFill>
              <a:ea typeface="Montserrat" charset="0"/>
              <a:cs typeface="Montserrat" charset="0"/>
            </a:endParaRPr>
          </a:p>
        </p:txBody>
      </p:sp>
    </p:spTree>
    <p:extLst>
      <p:ext uri="{BB962C8B-B14F-4D97-AF65-F5344CB8AC3E}">
        <p14:creationId xmlns:p14="http://schemas.microsoft.com/office/powerpoint/2010/main" val="86890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5000" fill="hold" nodeType="afterEffect">
                                  <p:stCondLst>
                                    <p:cond delay="0"/>
                                  </p:stCondLst>
                                  <p:childTnLst>
                                    <p:cmd type="call" cmd="playFrom(0.0)">
                                      <p:cBhvr>
                                        <p:cTn id="6" dur="3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TotalTime>
  <Words>2649</Words>
  <Application>Microsoft Macintosh PowerPoint</Application>
  <PresentationFormat>Widescreen</PresentationFormat>
  <Paragraphs>268</Paragraphs>
  <Slides>30</Slides>
  <Notes>30</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Calibri</vt:lpstr>
      <vt:lpstr>Calibri Light</vt:lpstr>
      <vt:lpstr>Consolas</vt:lpstr>
      <vt:lpstr>Helvetica</vt:lpstr>
      <vt:lpstr>Montserrat</vt:lpstr>
      <vt:lpstr>Montserrat Alternates</vt:lpstr>
      <vt:lpstr>Arial</vt:lpstr>
      <vt:lpstr>Office Theme</vt:lpstr>
      <vt:lpstr>Get Ur Recon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58</cp:revision>
  <cp:lastPrinted>2016-03-08T05:23:25Z</cp:lastPrinted>
  <dcterms:created xsi:type="dcterms:W3CDTF">2016-03-06T20:28:18Z</dcterms:created>
  <dcterms:modified xsi:type="dcterms:W3CDTF">2016-03-08T12:12:24Z</dcterms:modified>
</cp:coreProperties>
</file>